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8" r:id="rId5"/>
    <p:sldId id="283" r:id="rId6"/>
    <p:sldId id="259" r:id="rId7"/>
    <p:sldId id="285" r:id="rId8"/>
    <p:sldId id="260" r:id="rId9"/>
    <p:sldId id="286" r:id="rId10"/>
    <p:sldId id="261" r:id="rId11"/>
    <p:sldId id="287" r:id="rId12"/>
    <p:sldId id="262" r:id="rId13"/>
    <p:sldId id="288" r:id="rId14"/>
    <p:sldId id="263" r:id="rId15"/>
    <p:sldId id="289" r:id="rId16"/>
    <p:sldId id="264" r:id="rId17"/>
    <p:sldId id="290" r:id="rId18"/>
    <p:sldId id="265" r:id="rId19"/>
    <p:sldId id="291" r:id="rId20"/>
    <p:sldId id="266" r:id="rId21"/>
    <p:sldId id="292" r:id="rId22"/>
    <p:sldId id="267" r:id="rId23"/>
    <p:sldId id="293" r:id="rId24"/>
    <p:sldId id="268" r:id="rId25"/>
    <p:sldId id="294" r:id="rId26"/>
    <p:sldId id="269" r:id="rId27"/>
    <p:sldId id="295" r:id="rId28"/>
    <p:sldId id="270" r:id="rId29"/>
    <p:sldId id="297" r:id="rId30"/>
    <p:sldId id="271" r:id="rId31"/>
    <p:sldId id="301" r:id="rId32"/>
    <p:sldId id="272" r:id="rId33"/>
    <p:sldId id="316" r:id="rId34"/>
    <p:sldId id="273" r:id="rId35"/>
    <p:sldId id="303" r:id="rId36"/>
    <p:sldId id="274" r:id="rId37"/>
    <p:sldId id="304" r:id="rId38"/>
    <p:sldId id="275" r:id="rId39"/>
    <p:sldId id="305" r:id="rId40"/>
    <p:sldId id="276" r:id="rId41"/>
    <p:sldId id="306" r:id="rId42"/>
    <p:sldId id="277" r:id="rId43"/>
    <p:sldId id="307" r:id="rId44"/>
    <p:sldId id="278" r:id="rId45"/>
    <p:sldId id="308" r:id="rId46"/>
    <p:sldId id="279" r:id="rId47"/>
    <p:sldId id="309" r:id="rId48"/>
    <p:sldId id="280" r:id="rId49"/>
    <p:sldId id="310" r:id="rId50"/>
    <p:sldId id="281" r:id="rId51"/>
    <p:sldId id="311" r:id="rId52"/>
    <p:sldId id="282" r:id="rId53"/>
    <p:sldId id="312" r:id="rId54"/>
    <p:sldId id="313" r:id="rId55"/>
    <p:sldId id="315" r:id="rId56"/>
    <p:sldId id="314"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0" autoAdjust="0"/>
    <p:restoredTop sz="89500" autoAdjust="0"/>
  </p:normalViewPr>
  <p:slideViewPr>
    <p:cSldViewPr>
      <p:cViewPr>
        <p:scale>
          <a:sx n="104" d="100"/>
          <a:sy n="104" d="100"/>
        </p:scale>
        <p:origin x="-1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1371600" y="4724400"/>
            <a:ext cx="6400800" cy="685800"/>
          </a:xfrm>
          <a:solidFill>
            <a:srgbClr val="0070C0"/>
          </a:solidFill>
        </p:spPr>
        <p:style>
          <a:lnRef idx="3">
            <a:schemeClr val="lt1"/>
          </a:lnRef>
          <a:fillRef idx="1">
            <a:schemeClr val="accent1"/>
          </a:fillRef>
          <a:effectRef idx="1">
            <a:schemeClr val="accent1"/>
          </a:effectRef>
          <a:fontRef idx="none"/>
        </p:style>
        <p:txBody>
          <a:bodyPr>
            <a:noAutofit/>
          </a:bodyPr>
          <a:lstStyle>
            <a:lvl1pPr marL="0" indent="0" algn="ctr">
              <a:buNone/>
              <a:defRPr sz="40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34"/>
          <p:cNvSpPr/>
          <p:nvPr userDrawn="1"/>
        </p:nvSpPr>
        <p:spPr>
          <a:xfrm>
            <a:off x="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4" name="Rectangle 35"/>
          <p:cNvSpPr/>
          <p:nvPr userDrawn="1"/>
        </p:nvSpPr>
        <p:spPr>
          <a:xfrm>
            <a:off x="18288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36"/>
          <p:cNvSpPr/>
          <p:nvPr userDrawn="1"/>
        </p:nvSpPr>
        <p:spPr>
          <a:xfrm>
            <a:off x="36576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37"/>
          <p:cNvSpPr/>
          <p:nvPr userDrawn="1"/>
        </p:nvSpPr>
        <p:spPr>
          <a:xfrm>
            <a:off x="54864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38"/>
          <p:cNvSpPr/>
          <p:nvPr userDrawn="1"/>
        </p:nvSpPr>
        <p:spPr>
          <a:xfrm>
            <a:off x="731520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39"/>
          <p:cNvSpPr/>
          <p:nvPr userDrawn="1"/>
        </p:nvSpPr>
        <p:spPr>
          <a:xfrm>
            <a:off x="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9" name="Rectangle 48"/>
          <p:cNvSpPr/>
          <p:nvPr userDrawn="1"/>
        </p:nvSpPr>
        <p:spPr>
          <a:xfrm>
            <a:off x="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0" name="Rectangle 53"/>
          <p:cNvSpPr/>
          <p:nvPr userDrawn="1"/>
        </p:nvSpPr>
        <p:spPr>
          <a:xfrm>
            <a:off x="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1" name="Rectangle 54"/>
          <p:cNvSpPr/>
          <p:nvPr userDrawn="1"/>
        </p:nvSpPr>
        <p:spPr>
          <a:xfrm>
            <a:off x="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2" name="Rectangle 59"/>
          <p:cNvSpPr/>
          <p:nvPr userDrawn="1"/>
        </p:nvSpPr>
        <p:spPr>
          <a:xfrm>
            <a:off x="0" y="0"/>
            <a:ext cx="1828800" cy="1143000"/>
          </a:xfrm>
          <a:prstGeom prst="rect">
            <a:avLst/>
          </a:prstGeom>
          <a:ln>
            <a:solidFill>
              <a:srgbClr val="002060"/>
            </a:solidFill>
          </a:ln>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64"/>
          <p:cNvSpPr/>
          <p:nvPr userDrawn="1"/>
        </p:nvSpPr>
        <p:spPr>
          <a:xfrm>
            <a:off x="18288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4" name="Rectangle 65"/>
          <p:cNvSpPr/>
          <p:nvPr userDrawn="1"/>
        </p:nvSpPr>
        <p:spPr>
          <a:xfrm>
            <a:off x="36576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5" name="Rectangle 66"/>
          <p:cNvSpPr/>
          <p:nvPr userDrawn="1"/>
        </p:nvSpPr>
        <p:spPr>
          <a:xfrm>
            <a:off x="54864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6" name="Rectangle 67"/>
          <p:cNvSpPr/>
          <p:nvPr userDrawn="1"/>
        </p:nvSpPr>
        <p:spPr>
          <a:xfrm>
            <a:off x="7315200" y="1143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7" name="Rectangle 68"/>
          <p:cNvSpPr/>
          <p:nvPr userDrawn="1"/>
        </p:nvSpPr>
        <p:spPr>
          <a:xfrm>
            <a:off x="18288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8" name="Rectangle 69"/>
          <p:cNvSpPr/>
          <p:nvPr userDrawn="1"/>
        </p:nvSpPr>
        <p:spPr>
          <a:xfrm>
            <a:off x="36576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19" name="Rectangle 70"/>
          <p:cNvSpPr/>
          <p:nvPr userDrawn="1"/>
        </p:nvSpPr>
        <p:spPr>
          <a:xfrm>
            <a:off x="54864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0" name="Rectangle 71"/>
          <p:cNvSpPr/>
          <p:nvPr userDrawn="1"/>
        </p:nvSpPr>
        <p:spPr>
          <a:xfrm>
            <a:off x="7315200" y="2286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1" name="Rectangle 72"/>
          <p:cNvSpPr/>
          <p:nvPr userDrawn="1"/>
        </p:nvSpPr>
        <p:spPr>
          <a:xfrm>
            <a:off x="18288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2" name="Rectangle 73"/>
          <p:cNvSpPr/>
          <p:nvPr userDrawn="1"/>
        </p:nvSpPr>
        <p:spPr>
          <a:xfrm>
            <a:off x="36576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3" name="Rectangle 74"/>
          <p:cNvSpPr/>
          <p:nvPr userDrawn="1"/>
        </p:nvSpPr>
        <p:spPr>
          <a:xfrm>
            <a:off x="54864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4" name="Rectangle 75"/>
          <p:cNvSpPr/>
          <p:nvPr userDrawn="1"/>
        </p:nvSpPr>
        <p:spPr>
          <a:xfrm>
            <a:off x="7315200" y="3429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5" name="Rectangle 76"/>
          <p:cNvSpPr/>
          <p:nvPr userDrawn="1"/>
        </p:nvSpPr>
        <p:spPr>
          <a:xfrm>
            <a:off x="18288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6" name="Rectangle 77"/>
          <p:cNvSpPr/>
          <p:nvPr userDrawn="1"/>
        </p:nvSpPr>
        <p:spPr>
          <a:xfrm>
            <a:off x="36576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7" name="Rectangle 78"/>
          <p:cNvSpPr/>
          <p:nvPr userDrawn="1"/>
        </p:nvSpPr>
        <p:spPr>
          <a:xfrm>
            <a:off x="54864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8" name="Rectangle 79"/>
          <p:cNvSpPr/>
          <p:nvPr userDrawn="1"/>
        </p:nvSpPr>
        <p:spPr>
          <a:xfrm>
            <a:off x="7315200" y="4572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29" name="Rectangle 80"/>
          <p:cNvSpPr/>
          <p:nvPr userDrawn="1"/>
        </p:nvSpPr>
        <p:spPr>
          <a:xfrm>
            <a:off x="18288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30" name="Rectangle 81"/>
          <p:cNvSpPr/>
          <p:nvPr userDrawn="1"/>
        </p:nvSpPr>
        <p:spPr>
          <a:xfrm>
            <a:off x="36576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31" name="Rectangle 82"/>
          <p:cNvSpPr/>
          <p:nvPr userDrawn="1"/>
        </p:nvSpPr>
        <p:spPr>
          <a:xfrm>
            <a:off x="54864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
        <p:nvSpPr>
          <p:cNvPr id="32" name="Rectangle 83"/>
          <p:cNvSpPr/>
          <p:nvPr userDrawn="1"/>
        </p:nvSpPr>
        <p:spPr>
          <a:xfrm>
            <a:off x="7315200" y="5715000"/>
            <a:ext cx="1828800" cy="1143000"/>
          </a:xfrm>
          <a:prstGeom prst="rect">
            <a:avLst/>
          </a:prstGeom>
          <a:ln>
            <a:solidFill>
              <a:srgbClr val="002060"/>
            </a:solidFill>
          </a:ln>
          <a:effectLst/>
          <a:scene3d>
            <a:camera prst="orthographicFront"/>
            <a:lightRig rig="threePt" dir="t"/>
          </a:scene3d>
          <a:sp3d>
            <a:bevelT w="152400" h="50800" prst="softRound"/>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4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Text Placeholder 2"/>
          <p:cNvSpPr>
            <a:spLocks noGrp="1"/>
          </p:cNvSpPr>
          <p:nvPr>
            <p:ph type="body" idx="1"/>
          </p:nvPr>
        </p:nvSpPr>
        <p:spPr bwMode="auto">
          <a:xfrm>
            <a:off x="457200" y="16002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3" r:id="rId3"/>
    <p:sldLayoutId id="2147483652" r:id="rId4"/>
    <p:sldLayoutId id="2147483651"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ctr" rtl="0" eaLnBrk="0" fontAlgn="base" hangingPunct="0">
        <a:spcBef>
          <a:spcPct val="20000"/>
        </a:spcBef>
        <a:spcAft>
          <a:spcPct val="0"/>
        </a:spcAft>
        <a:buFont typeface="Arial" charset="0"/>
        <a:buChar char="•"/>
        <a:defRPr sz="4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E:\Jeopardy_Think_Music.mp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18.xml"/><Relationship Id="rId18" Type="http://schemas.openxmlformats.org/officeDocument/2006/relationships/slide" Target="slide20.xml"/><Relationship Id="rId26" Type="http://schemas.openxmlformats.org/officeDocument/2006/relationships/slide" Target="slide52.xml"/><Relationship Id="rId3" Type="http://schemas.openxmlformats.org/officeDocument/2006/relationships/slide" Target="slide14.xml"/><Relationship Id="rId21" Type="http://schemas.openxmlformats.org/officeDocument/2006/relationships/slide" Target="slide50.xml"/><Relationship Id="rId7" Type="http://schemas.openxmlformats.org/officeDocument/2006/relationships/slide" Target="slide6.xml"/><Relationship Id="rId12" Type="http://schemas.openxmlformats.org/officeDocument/2006/relationships/slide" Target="slide8.xml"/><Relationship Id="rId17" Type="http://schemas.openxmlformats.org/officeDocument/2006/relationships/slide" Target="slide10.xml"/><Relationship Id="rId25" Type="http://schemas.openxmlformats.org/officeDocument/2006/relationships/slide" Target="slide42.xml"/><Relationship Id="rId2" Type="http://schemas.openxmlformats.org/officeDocument/2006/relationships/slide" Target="slide4.xml"/><Relationship Id="rId16" Type="http://schemas.openxmlformats.org/officeDocument/2006/relationships/slide" Target="slide48.xml"/><Relationship Id="rId20"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16.xml"/><Relationship Id="rId24" Type="http://schemas.openxmlformats.org/officeDocument/2006/relationships/slide" Target="slide32.xml"/><Relationship Id="rId5" Type="http://schemas.openxmlformats.org/officeDocument/2006/relationships/slide" Target="slide34.xml"/><Relationship Id="rId15" Type="http://schemas.openxmlformats.org/officeDocument/2006/relationships/slide" Target="slide38.xml"/><Relationship Id="rId23" Type="http://schemas.openxmlformats.org/officeDocument/2006/relationships/slide" Target="slide22.xml"/><Relationship Id="rId10" Type="http://schemas.openxmlformats.org/officeDocument/2006/relationships/slide" Target="slide26.xml"/><Relationship Id="rId19" Type="http://schemas.openxmlformats.org/officeDocument/2006/relationships/slide" Target="slide30.xml"/><Relationship Id="rId4" Type="http://schemas.openxmlformats.org/officeDocument/2006/relationships/slide" Target="slide24.xml"/><Relationship Id="rId9" Type="http://schemas.openxmlformats.org/officeDocument/2006/relationships/slide" Target="slide36.xml"/><Relationship Id="rId14" Type="http://schemas.openxmlformats.org/officeDocument/2006/relationships/slide" Target="slide28.xml"/><Relationship Id="rId22" Type="http://schemas.openxmlformats.org/officeDocument/2006/relationships/slide" Target="slide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2590800" y="381000"/>
            <a:ext cx="3962400" cy="1143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Carl D. Perkins</a:t>
            </a:r>
          </a:p>
        </p:txBody>
      </p:sp>
      <p:pic>
        <p:nvPicPr>
          <p:cNvPr id="6148" name="Jeopardy_Think_Music.mp3">
            <a:hlinkClick r:id="" action="ppaction://media"/>
          </p:cNvPr>
          <p:cNvPicPr>
            <a:picLocks noRot="1" noChangeAspect="1" noChangeArrowheads="1"/>
          </p:cNvPicPr>
          <p:nvPr>
            <a:audioFile r:link="rId1"/>
          </p:nvPr>
        </p:nvPicPr>
        <p:blipFill>
          <a:blip r:embed="rId3"/>
          <a:srcRect/>
          <a:stretch>
            <a:fillRect/>
          </a:stretch>
        </p:blipFill>
        <p:spPr bwMode="auto">
          <a:xfrm>
            <a:off x="8534400" y="6324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anim calcmode="lin" valueType="num">
                                      <p:cBhvr>
                                        <p:cTn id="8" dur="2000" fill="hold"/>
                                        <p:tgtEl>
                                          <p:spTgt spid="5124"/>
                                        </p:tgtEl>
                                        <p:attrNameLst>
                                          <p:attrName>style.rotation</p:attrName>
                                        </p:attrNameLst>
                                      </p:cBhvr>
                                      <p:tavLst>
                                        <p:tav tm="0">
                                          <p:val>
                                            <p:fltVal val="720"/>
                                          </p:val>
                                        </p:tav>
                                        <p:tav tm="100000">
                                          <p:val>
                                            <p:fltVal val="0"/>
                                          </p:val>
                                        </p:tav>
                                      </p:tavLst>
                                    </p:anim>
                                    <p:anim calcmode="lin" valueType="num">
                                      <p:cBhvr>
                                        <p:cTn id="9" dur="2000" fill="hold"/>
                                        <p:tgtEl>
                                          <p:spTgt spid="5124"/>
                                        </p:tgtEl>
                                        <p:attrNameLst>
                                          <p:attrName>ppt_h</p:attrName>
                                        </p:attrNameLst>
                                      </p:cBhvr>
                                      <p:tavLst>
                                        <p:tav tm="0">
                                          <p:val>
                                            <p:fltVal val="0"/>
                                          </p:val>
                                        </p:tav>
                                        <p:tav tm="100000">
                                          <p:val>
                                            <p:strVal val="#ppt_h"/>
                                          </p:val>
                                        </p:tav>
                                      </p:tavLst>
                                    </p:anim>
                                    <p:anim calcmode="lin" valueType="num">
                                      <p:cBhvr>
                                        <p:cTn id="10" dur="2000" fill="hold"/>
                                        <p:tgtEl>
                                          <p:spTgt spid="512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31373" fill="hold"/>
                                        <p:tgtEl>
                                          <p:spTgt spid="61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148"/>
                </p:tgtEl>
              </p:cMediaNode>
            </p:audio>
          </p:childTnLst>
        </p:cTn>
      </p:par>
    </p:tnLst>
    <p:bldLst>
      <p:bldP spid="51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- 400</a:t>
            </a:r>
          </a:p>
        </p:txBody>
      </p:sp>
      <p:sp>
        <p:nvSpPr>
          <p:cNvPr id="16386"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000"/>
              <a:t>The computer used by the accounting teacher needs to be replaced. </a:t>
            </a:r>
          </a:p>
          <a:p>
            <a:pPr marL="342900" indent="-342900" algn="ctr">
              <a:spcBef>
                <a:spcPct val="20000"/>
              </a:spcBef>
              <a:buFont typeface="Arial" charset="0"/>
              <a:buNone/>
            </a:pPr>
            <a:endParaRPr lang="en-US"/>
          </a:p>
          <a:p>
            <a:pPr marL="342900" indent="-342900" algn="ctr">
              <a:spcBef>
                <a:spcPct val="20000"/>
              </a:spcBef>
              <a:buFont typeface="Arial" charset="0"/>
              <a:buNone/>
            </a:pPr>
            <a:r>
              <a:rPr lang="en-US" sz="4000"/>
              <a:t>Can Perkins funds be used to replace this computer?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- 400</a:t>
            </a:r>
          </a:p>
        </p:txBody>
      </p:sp>
      <p:sp>
        <p:nvSpPr>
          <p:cNvPr id="17410" name="Text Placeholder 5"/>
          <p:cNvSpPr txBox="1">
            <a:spLocks/>
          </p:cNvSpPr>
          <p:nvPr/>
        </p:nvSpPr>
        <p:spPr bwMode="auto">
          <a:xfrm>
            <a:off x="457200" y="1252538"/>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dirty="0">
                <a:solidFill>
                  <a:srgbClr val="FFFF66"/>
                </a:solidFill>
              </a:rPr>
              <a:t>No</a:t>
            </a:r>
          </a:p>
          <a:p>
            <a:pPr marL="342900" indent="-342900"/>
            <a:endParaRPr lang="en-US" dirty="0"/>
          </a:p>
          <a:p>
            <a:pPr marL="342900" indent="-342900" algn="ctr"/>
            <a:r>
              <a:rPr lang="en-US" sz="3600" dirty="0"/>
              <a:t>Equipment purchased using Perkins funds, solely for teacher use is not allowed. All equipment purchased with Perkins funds must be for student use or utilized in instructing students in the classroom.</a:t>
            </a:r>
            <a:endParaRPr lang="en-US" sz="7200" b="1" dirty="0">
              <a:solidFill>
                <a:srgbClr val="FFFF66"/>
              </a:solidFill>
            </a:endParaRPr>
          </a:p>
        </p:txBody>
      </p:sp>
      <p:pic>
        <p:nvPicPr>
          <p:cNvPr id="17411"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- 500</a:t>
            </a:r>
          </a:p>
        </p:txBody>
      </p:sp>
      <p:sp>
        <p:nvSpPr>
          <p:cNvPr id="18434"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a:p>
          <a:p>
            <a:pPr marL="342900" indent="-342900" algn="ctr">
              <a:spcBef>
                <a:spcPct val="20000"/>
              </a:spcBef>
              <a:buFont typeface="Arial" charset="0"/>
              <a:buNone/>
            </a:pPr>
            <a:r>
              <a:rPr lang="en-US" sz="4000"/>
              <a:t>Can equipment purchased with Perkins funds be used by non-CTE  students?</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- 500</a:t>
            </a:r>
          </a:p>
        </p:txBody>
      </p:sp>
      <p:sp>
        <p:nvSpPr>
          <p:cNvPr id="19458" name="Text Placeholder 5"/>
          <p:cNvSpPr txBox="1">
            <a:spLocks/>
          </p:cNvSpPr>
          <p:nvPr/>
        </p:nvSpPr>
        <p:spPr bwMode="auto">
          <a:xfrm>
            <a:off x="457200" y="1352550"/>
            <a:ext cx="8229600" cy="5105400"/>
          </a:xfrm>
          <a:prstGeom prst="rect">
            <a:avLst/>
          </a:prstGeom>
          <a:noFill/>
          <a:ln w="9525">
            <a:noFill/>
            <a:miter lim="800000"/>
            <a:headEnd/>
            <a:tailEnd/>
          </a:ln>
        </p:spPr>
        <p:txBody>
          <a:bodyPr/>
          <a:lstStyle/>
          <a:p>
            <a:pPr marL="342900" indent="-342900" algn="ctr"/>
            <a:r>
              <a:rPr lang="en-US" sz="7200" b="1">
                <a:solidFill>
                  <a:srgbClr val="FFFF66"/>
                </a:solidFill>
              </a:rPr>
              <a:t>Yes</a:t>
            </a:r>
          </a:p>
          <a:p>
            <a:pPr marL="342900" indent="-342900" algn="ctr"/>
            <a:r>
              <a:rPr lang="en-US" sz="3600"/>
              <a:t>Equipment purchased with Perkins funds may be used by non-CTE students but only if the use will not interfere with work on the projects or program for which it was originally acquired.</a:t>
            </a:r>
            <a:r>
              <a:rPr lang="en-US" b="1"/>
              <a:t> </a:t>
            </a:r>
            <a:endParaRPr lang="en-US"/>
          </a:p>
        </p:txBody>
      </p:sp>
      <p:pic>
        <p:nvPicPr>
          <p:cNvPr id="19459"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Funding - 100</a:t>
            </a:r>
          </a:p>
        </p:txBody>
      </p:sp>
      <p:sp>
        <p:nvSpPr>
          <p:cNvPr id="2048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000" dirty="0"/>
              <a:t>Is there a minimum allocation in order to receive Perkins funding?</a:t>
            </a:r>
            <a:r>
              <a:rPr lang="en-US" dirty="0"/>
              <a:t> </a:t>
            </a:r>
            <a:endParaRPr lang="en-US" sz="4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Funding - 100</a:t>
            </a:r>
          </a:p>
        </p:txBody>
      </p:sp>
      <p:sp>
        <p:nvSpPr>
          <p:cNvPr id="21506"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pPr>
            <a:r>
              <a:rPr lang="en-US" sz="4800" b="1" dirty="0">
                <a:solidFill>
                  <a:srgbClr val="FFFF66"/>
                </a:solidFill>
              </a:rPr>
              <a:t>Yes</a:t>
            </a:r>
          </a:p>
          <a:p>
            <a:pPr marL="342900" indent="-342900" algn="ctr">
              <a:spcBef>
                <a:spcPct val="20000"/>
              </a:spcBef>
              <a:buFont typeface="Arial" charset="0"/>
              <a:buNone/>
            </a:pPr>
            <a:r>
              <a:rPr lang="en-US" sz="4000" dirty="0" smtClean="0"/>
              <a:t>the </a:t>
            </a:r>
            <a:r>
              <a:rPr lang="en-US" sz="4000" dirty="0"/>
              <a:t>minimum allocation for section 131 (secondary) funds is $15,000. The minimum allocation for section 132 (Adult) is $50,000.</a:t>
            </a:r>
          </a:p>
        </p:txBody>
      </p:sp>
      <p:pic>
        <p:nvPicPr>
          <p:cNvPr id="21507"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Funding - 200</a:t>
            </a:r>
          </a:p>
        </p:txBody>
      </p:sp>
      <p:sp>
        <p:nvSpPr>
          <p:cNvPr id="22530"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000" dirty="0"/>
              <a:t>Are carryover of funds allowed for Perkins? </a:t>
            </a:r>
          </a:p>
          <a:p>
            <a:pPr marL="342900" indent="-342900" algn="ctr">
              <a:spcBef>
                <a:spcPct val="20000"/>
              </a:spcBef>
              <a:buFont typeface="Arial" charset="0"/>
              <a:buNone/>
            </a:pP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Funding - 200</a:t>
            </a:r>
          </a:p>
        </p:txBody>
      </p:sp>
      <p:sp>
        <p:nvSpPr>
          <p:cNvPr id="23554" name="Text Placeholder 5"/>
          <p:cNvSpPr txBox="1">
            <a:spLocks/>
          </p:cNvSpPr>
          <p:nvPr/>
        </p:nvSpPr>
        <p:spPr bwMode="auto">
          <a:xfrm>
            <a:off x="457200" y="11557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dirty="0">
                <a:solidFill>
                  <a:srgbClr val="FFFF66"/>
                </a:solidFill>
              </a:rPr>
              <a:t>No!</a:t>
            </a:r>
            <a:endParaRPr lang="en-US" sz="7200" b="1" dirty="0"/>
          </a:p>
          <a:p>
            <a:pPr marL="342900" indent="-342900" algn="ctr">
              <a:spcBef>
                <a:spcPct val="20000"/>
              </a:spcBef>
              <a:buFont typeface="Arial" charset="0"/>
              <a:buNone/>
            </a:pPr>
            <a:r>
              <a:rPr lang="en-US" sz="3600" dirty="0"/>
              <a:t>All funds allocated to each LEA must be legally encumbered by June 30 of the current program year. Any money that is not encumbered by June 30 is released and reallocated to all LEAs by formula the following year.</a:t>
            </a:r>
            <a:r>
              <a:rPr lang="en-US" dirty="0"/>
              <a:t> </a:t>
            </a:r>
            <a:r>
              <a:rPr lang="en-US" sz="4000" dirty="0"/>
              <a:t> </a:t>
            </a:r>
          </a:p>
        </p:txBody>
      </p:sp>
      <p:pic>
        <p:nvPicPr>
          <p:cNvPr id="23555"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Funding - 300</a:t>
            </a:r>
          </a:p>
        </p:txBody>
      </p:sp>
      <p:sp>
        <p:nvSpPr>
          <p:cNvPr id="24578"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r>
              <a:rPr lang="en-US" sz="4000" dirty="0"/>
              <a:t>Is a district program area that received Perkins funding in the past automatically required to receive Perkins funds this year?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Funding - 300</a:t>
            </a:r>
          </a:p>
        </p:txBody>
      </p:sp>
      <p:sp>
        <p:nvSpPr>
          <p:cNvPr id="2560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r>
              <a:rPr lang="en-US" sz="7200" b="1" dirty="0" smtClean="0">
                <a:solidFill>
                  <a:srgbClr val="FFFF66"/>
                </a:solidFill>
              </a:rPr>
              <a:t>No!</a:t>
            </a:r>
            <a:endParaRPr lang="en-US" sz="7200" b="1" dirty="0"/>
          </a:p>
          <a:p>
            <a:pPr marL="342900" indent="-342900" algn="ctr"/>
            <a:r>
              <a:rPr lang="en-US" sz="4000" dirty="0"/>
              <a:t>It is a local determination as to which program areas receive assistance with Perkins funds. </a:t>
            </a:r>
          </a:p>
        </p:txBody>
      </p:sp>
      <p:pic>
        <p:nvPicPr>
          <p:cNvPr id="2560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idx="4294967295"/>
          </p:nvPr>
        </p:nvSpPr>
        <p:spPr/>
        <p:txBody>
          <a:bodyPr/>
          <a:lstStyle/>
          <a:p>
            <a:pPr eaLnBrk="1" hangingPunct="1"/>
            <a:r>
              <a:rPr lang="en-US" sz="6000" smtClean="0"/>
              <a:t>Hosted by:</a:t>
            </a:r>
          </a:p>
        </p:txBody>
      </p:sp>
      <p:sp>
        <p:nvSpPr>
          <p:cNvPr id="8194" name="Rectangle 3"/>
          <p:cNvSpPr>
            <a:spLocks noGrp="1"/>
          </p:cNvSpPr>
          <p:nvPr>
            <p:ph type="body" idx="4294967295"/>
          </p:nvPr>
        </p:nvSpPr>
        <p:spPr>
          <a:xfrm>
            <a:off x="457200" y="1600200"/>
            <a:ext cx="8229600" cy="3048000"/>
          </a:xfrm>
        </p:spPr>
        <p:txBody>
          <a:bodyPr/>
          <a:lstStyle/>
          <a:p>
            <a:pPr eaLnBrk="1" hangingPunct="1">
              <a:lnSpc>
                <a:spcPct val="90000"/>
              </a:lnSpc>
              <a:buFont typeface="Arial" charset="0"/>
              <a:buNone/>
            </a:pPr>
            <a:r>
              <a:rPr lang="en-US" sz="9600" b="1" dirty="0" smtClean="0">
                <a:solidFill>
                  <a:srgbClr val="FFFF66"/>
                </a:solidFill>
              </a:rPr>
              <a:t>Carolyn Zachry</a:t>
            </a:r>
          </a:p>
        </p:txBody>
      </p:sp>
      <p:sp>
        <p:nvSpPr>
          <p:cNvPr id="8195" name="Text Box 4"/>
          <p:cNvSpPr txBox="1">
            <a:spLocks noChangeArrowheads="1"/>
          </p:cNvSpPr>
          <p:nvPr/>
        </p:nvSpPr>
        <p:spPr bwMode="auto">
          <a:xfrm>
            <a:off x="1371600" y="5105400"/>
            <a:ext cx="6781800" cy="701675"/>
          </a:xfrm>
          <a:prstGeom prst="rect">
            <a:avLst/>
          </a:prstGeom>
          <a:noFill/>
          <a:ln w="9525">
            <a:noFill/>
            <a:miter lim="800000"/>
            <a:headEnd/>
            <a:tailEnd/>
          </a:ln>
        </p:spPr>
        <p:txBody>
          <a:bodyPr>
            <a:spAutoFit/>
          </a:bodyPr>
          <a:lstStyle/>
          <a:p>
            <a:pPr algn="ctr">
              <a:spcBef>
                <a:spcPct val="50000"/>
              </a:spcBef>
            </a:pPr>
            <a:r>
              <a:rPr lang="en-US" sz="4000">
                <a:solidFill>
                  <a:srgbClr val="FFFF66"/>
                </a:solidFill>
              </a:rPr>
              <a:t>Let’s Begin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Use of Funds - 400</a:t>
            </a:r>
          </a:p>
        </p:txBody>
      </p:sp>
      <p:sp>
        <p:nvSpPr>
          <p:cNvPr id="26626"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r>
              <a:rPr lang="en-US" sz="4000" dirty="0"/>
              <a:t>Can Perkins funds be used to pay for a student to take a certification examination?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Use of Funds - 400</a:t>
            </a:r>
          </a:p>
        </p:txBody>
      </p:sp>
      <p:sp>
        <p:nvSpPr>
          <p:cNvPr id="27650"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dirty="0">
                <a:solidFill>
                  <a:srgbClr val="FFFF66"/>
                </a:solidFill>
              </a:rPr>
              <a:t>No!</a:t>
            </a:r>
            <a:endParaRPr lang="en-US" sz="7200" dirty="0"/>
          </a:p>
          <a:p>
            <a:pPr marL="342900" indent="-342900" algn="ctr"/>
            <a:r>
              <a:rPr lang="en-US" sz="4000" dirty="0"/>
              <a:t>Perkins funds cannot be used to pay for tests and certifications such as A++, </a:t>
            </a:r>
            <a:r>
              <a:rPr lang="fr-FR" sz="4000" dirty="0"/>
              <a:t>Net+, Cisco CCNA, Microsoft MOUS, etc.</a:t>
            </a:r>
            <a:endParaRPr lang="en-US" sz="4000" dirty="0"/>
          </a:p>
        </p:txBody>
      </p:sp>
      <p:pic>
        <p:nvPicPr>
          <p:cNvPr id="27651"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Use of Funds - 500</a:t>
            </a:r>
          </a:p>
        </p:txBody>
      </p:sp>
      <p:sp>
        <p:nvSpPr>
          <p:cNvPr id="28674"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000" dirty="0"/>
              <a:t>If I work part-time on Perkins related matters, is my salary part of administrative costs?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Use of Funds - 500</a:t>
            </a:r>
          </a:p>
        </p:txBody>
      </p:sp>
      <p:sp>
        <p:nvSpPr>
          <p:cNvPr id="29698" name="Text Placeholder 5"/>
          <p:cNvSpPr txBox="1">
            <a:spLocks/>
          </p:cNvSpPr>
          <p:nvPr/>
        </p:nvSpPr>
        <p:spPr bwMode="auto">
          <a:xfrm>
            <a:off x="457200" y="835025"/>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a:solidFill>
                  <a:srgbClr val="FFFF66"/>
                </a:solidFill>
              </a:rPr>
              <a:t>Yes!</a:t>
            </a:r>
            <a:endParaRPr lang="en-US" sz="7200"/>
          </a:p>
          <a:p>
            <a:pPr marL="342900" indent="-342900" algn="ctr">
              <a:spcBef>
                <a:spcPct val="20000"/>
              </a:spcBef>
              <a:buFont typeface="Arial" charset="0"/>
              <a:buNone/>
            </a:pPr>
            <a:r>
              <a:rPr lang="en-US" sz="3600"/>
              <a:t>Your salary associated with working part-time on Perkins related matters is part of administrative costs if you are doing administrative work. No more than five percent of the total amount expended with Perkins funds may be used for administrative purposes.</a:t>
            </a:r>
            <a:r>
              <a:rPr lang="en-US"/>
              <a:t> </a:t>
            </a:r>
          </a:p>
        </p:txBody>
      </p:sp>
      <p:pic>
        <p:nvPicPr>
          <p:cNvPr id="29699"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100 </a:t>
            </a:r>
          </a:p>
        </p:txBody>
      </p:sp>
      <p:sp>
        <p:nvSpPr>
          <p:cNvPr id="3072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a:t>Can I use Perkins funds to purchase any CTE supplies?</a:t>
            </a:r>
          </a:p>
          <a:p>
            <a:pPr marL="342900" indent="-342900" algn="ctr">
              <a:spcBef>
                <a:spcPct val="20000"/>
              </a:spcBef>
              <a:buFont typeface="Arial" charset="0"/>
              <a:buNone/>
            </a:pPr>
            <a:endParaRPr lang="en-US"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100 </a:t>
            </a:r>
          </a:p>
        </p:txBody>
      </p:sp>
      <p:sp>
        <p:nvSpPr>
          <p:cNvPr id="31746" name="Text Placeholder 5"/>
          <p:cNvSpPr txBox="1">
            <a:spLocks/>
          </p:cNvSpPr>
          <p:nvPr/>
        </p:nvSpPr>
        <p:spPr bwMode="auto">
          <a:xfrm>
            <a:off x="533400" y="1524000"/>
            <a:ext cx="8153400" cy="49530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a:solidFill>
                  <a:srgbClr val="FFFF66"/>
                </a:solidFill>
              </a:rPr>
              <a:t>No!</a:t>
            </a:r>
            <a:endParaRPr lang="en-US" sz="7200"/>
          </a:p>
          <a:p>
            <a:pPr marL="342900" indent="-342900" algn="ctr">
              <a:spcBef>
                <a:spcPct val="20000"/>
              </a:spcBef>
              <a:buFont typeface="Arial" charset="0"/>
              <a:buNone/>
            </a:pPr>
            <a:r>
              <a:rPr lang="en-US" sz="4800"/>
              <a:t>Perkins funds may only be used to purchase those supplies that improve or enhance the program.</a:t>
            </a:r>
          </a:p>
        </p:txBody>
      </p:sp>
      <p:pic>
        <p:nvPicPr>
          <p:cNvPr id="31747"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- 200 </a:t>
            </a:r>
          </a:p>
        </p:txBody>
      </p:sp>
      <p:sp>
        <p:nvSpPr>
          <p:cNvPr id="32770"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a:p>
          <a:p>
            <a:pPr marL="342900" indent="-342900" algn="ctr">
              <a:spcBef>
                <a:spcPct val="20000"/>
              </a:spcBef>
              <a:buFont typeface="Arial" charset="0"/>
              <a:buNone/>
            </a:pPr>
            <a:r>
              <a:rPr lang="en-US" sz="4800"/>
              <a:t>Can I use Perkins funds to purchase jackets for my CTSO students?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- 200 </a:t>
            </a:r>
          </a:p>
        </p:txBody>
      </p:sp>
      <p:sp>
        <p:nvSpPr>
          <p:cNvPr id="33794" name="Text Placeholder 5"/>
          <p:cNvSpPr txBox="1">
            <a:spLocks/>
          </p:cNvSpPr>
          <p:nvPr/>
        </p:nvSpPr>
        <p:spPr bwMode="auto">
          <a:xfrm>
            <a:off x="457200" y="1404938"/>
            <a:ext cx="8229600" cy="5105400"/>
          </a:xfrm>
          <a:prstGeom prst="rect">
            <a:avLst/>
          </a:prstGeom>
          <a:noFill/>
          <a:ln w="9525">
            <a:noFill/>
            <a:miter lim="800000"/>
            <a:headEnd/>
            <a:tailEnd/>
          </a:ln>
        </p:spPr>
        <p:txBody>
          <a:bodyPr/>
          <a:lstStyle/>
          <a:p>
            <a:pPr marL="342900" indent="-342900" algn="ctr">
              <a:spcBef>
                <a:spcPct val="20000"/>
              </a:spcBef>
            </a:pPr>
            <a:r>
              <a:rPr lang="en-US" sz="4400" b="1" dirty="0" smtClean="0">
                <a:solidFill>
                  <a:srgbClr val="FFFF66"/>
                </a:solidFill>
              </a:rPr>
              <a:t>Maybe</a:t>
            </a:r>
            <a:endParaRPr lang="en-US" sz="4400" dirty="0" smtClean="0"/>
          </a:p>
          <a:p>
            <a:pPr marL="342900" indent="-342900" algn="ctr">
              <a:spcBef>
                <a:spcPct val="20000"/>
              </a:spcBef>
              <a:buFont typeface="Arial" charset="0"/>
              <a:buNone/>
            </a:pPr>
            <a:r>
              <a:rPr lang="en-US" sz="4400" dirty="0" smtClean="0"/>
              <a:t>You </a:t>
            </a:r>
            <a:r>
              <a:rPr lang="en-US" sz="4400" dirty="0"/>
              <a:t>cannot use the funds to purchase a jacket for an individual student however, you could use the funds to purchase jackets to be checked out to students.</a:t>
            </a:r>
          </a:p>
        </p:txBody>
      </p:sp>
      <p:pic>
        <p:nvPicPr>
          <p:cNvPr id="33795"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- 300</a:t>
            </a:r>
          </a:p>
        </p:txBody>
      </p:sp>
      <p:sp>
        <p:nvSpPr>
          <p:cNvPr id="34818"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a:p>
          <a:p>
            <a:pPr marL="342900" indent="-342900" algn="ctr">
              <a:spcBef>
                <a:spcPct val="20000"/>
              </a:spcBef>
              <a:buFont typeface="Arial" charset="0"/>
              <a:buNone/>
            </a:pPr>
            <a:r>
              <a:rPr lang="en-US" sz="4800"/>
              <a:t>Can I purchase gas and welding rod for my welding classes?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- 300</a:t>
            </a:r>
          </a:p>
        </p:txBody>
      </p:sp>
      <p:sp>
        <p:nvSpPr>
          <p:cNvPr id="35842" name="Text Placeholder 5"/>
          <p:cNvSpPr txBox="1">
            <a:spLocks/>
          </p:cNvSpPr>
          <p:nvPr/>
        </p:nvSpPr>
        <p:spPr bwMode="auto">
          <a:xfrm>
            <a:off x="152400" y="952500"/>
            <a:ext cx="8839200" cy="57531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dirty="0">
                <a:solidFill>
                  <a:srgbClr val="FFFF66"/>
                </a:solidFill>
              </a:rPr>
              <a:t>No!</a:t>
            </a:r>
            <a:endParaRPr lang="en-US" sz="7200" dirty="0"/>
          </a:p>
          <a:p>
            <a:pPr marL="342900" indent="-342900" algn="ctr">
              <a:spcBef>
                <a:spcPct val="20000"/>
              </a:spcBef>
              <a:buFont typeface="Arial" charset="0"/>
              <a:buNone/>
            </a:pPr>
            <a:r>
              <a:rPr lang="en-US" sz="4800" dirty="0"/>
              <a:t>Perkins funds can only be used to purchase supplies that improve, enhance or expand the course and not used to maintain the program.</a:t>
            </a:r>
          </a:p>
        </p:txBody>
      </p:sp>
      <p:pic>
        <p:nvPicPr>
          <p:cNvPr id="3584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4">
            <a:hlinkClick r:id="rId2" action="ppaction://hlinksldjump"/>
          </p:cNvPr>
          <p:cNvSpPr txBox="1">
            <a:spLocks noChangeArrowheads="1"/>
          </p:cNvSpPr>
          <p:nvPr/>
        </p:nvSpPr>
        <p:spPr bwMode="auto">
          <a:xfrm>
            <a:off x="0" y="1295400"/>
            <a:ext cx="1828800" cy="830263"/>
          </a:xfrm>
          <a:prstGeom prst="rect">
            <a:avLst/>
          </a:prstGeom>
          <a:noFill/>
          <a:ln w="9525">
            <a:noFill/>
            <a:miter lim="800000"/>
            <a:headEnd/>
            <a:tailEnd/>
          </a:ln>
        </p:spPr>
        <p:txBody>
          <a:bodyPr>
            <a:spAutoFit/>
          </a:bodyPr>
          <a:lstStyle/>
          <a:p>
            <a:pPr algn="ctr"/>
            <a:r>
              <a:rPr lang="en-US" sz="4800">
                <a:hlinkClick r:id="rId2" action="ppaction://hlinksldjump"/>
              </a:rPr>
              <a:t>100</a:t>
            </a:r>
            <a:endParaRPr lang="en-US" sz="4800"/>
          </a:p>
        </p:txBody>
      </p:sp>
      <p:sp>
        <p:nvSpPr>
          <p:cNvPr id="9218" name="TextBox 5"/>
          <p:cNvSpPr txBox="1">
            <a:spLocks noChangeArrowheads="1"/>
          </p:cNvSpPr>
          <p:nvPr/>
        </p:nvSpPr>
        <p:spPr bwMode="auto">
          <a:xfrm>
            <a:off x="1828800" y="1295400"/>
            <a:ext cx="1828800" cy="830263"/>
          </a:xfrm>
          <a:prstGeom prst="rect">
            <a:avLst/>
          </a:prstGeom>
          <a:noFill/>
          <a:ln w="9525">
            <a:noFill/>
            <a:miter lim="800000"/>
            <a:headEnd/>
            <a:tailEnd/>
          </a:ln>
        </p:spPr>
        <p:txBody>
          <a:bodyPr>
            <a:spAutoFit/>
          </a:bodyPr>
          <a:lstStyle/>
          <a:p>
            <a:pPr algn="ctr"/>
            <a:r>
              <a:rPr lang="en-US" sz="4800">
                <a:hlinkClick r:id="rId3" action="ppaction://hlinksldjump"/>
              </a:rPr>
              <a:t>100</a:t>
            </a:r>
            <a:endParaRPr lang="en-US" sz="4800"/>
          </a:p>
        </p:txBody>
      </p:sp>
      <p:sp>
        <p:nvSpPr>
          <p:cNvPr id="9219" name="TextBox 7"/>
          <p:cNvSpPr txBox="1">
            <a:spLocks noChangeArrowheads="1"/>
          </p:cNvSpPr>
          <p:nvPr/>
        </p:nvSpPr>
        <p:spPr bwMode="auto">
          <a:xfrm>
            <a:off x="3657600" y="1295400"/>
            <a:ext cx="1828800" cy="830263"/>
          </a:xfrm>
          <a:prstGeom prst="rect">
            <a:avLst/>
          </a:prstGeom>
          <a:noFill/>
          <a:ln w="9525">
            <a:noFill/>
            <a:miter lim="800000"/>
            <a:headEnd/>
            <a:tailEnd/>
          </a:ln>
        </p:spPr>
        <p:txBody>
          <a:bodyPr>
            <a:spAutoFit/>
          </a:bodyPr>
          <a:lstStyle/>
          <a:p>
            <a:pPr algn="ctr"/>
            <a:r>
              <a:rPr lang="en-US" sz="4800">
                <a:hlinkClick r:id="rId4" action="ppaction://hlinksldjump"/>
              </a:rPr>
              <a:t>100</a:t>
            </a:r>
            <a:endParaRPr lang="en-US" sz="4800"/>
          </a:p>
        </p:txBody>
      </p:sp>
      <p:sp>
        <p:nvSpPr>
          <p:cNvPr id="9220" name="TextBox 8"/>
          <p:cNvSpPr txBox="1">
            <a:spLocks noChangeArrowheads="1"/>
          </p:cNvSpPr>
          <p:nvPr/>
        </p:nvSpPr>
        <p:spPr bwMode="auto">
          <a:xfrm>
            <a:off x="5486400" y="1295400"/>
            <a:ext cx="1828800" cy="830263"/>
          </a:xfrm>
          <a:prstGeom prst="rect">
            <a:avLst/>
          </a:prstGeom>
          <a:noFill/>
          <a:ln w="9525">
            <a:noFill/>
            <a:miter lim="800000"/>
            <a:headEnd/>
            <a:tailEnd/>
          </a:ln>
        </p:spPr>
        <p:txBody>
          <a:bodyPr>
            <a:spAutoFit/>
          </a:bodyPr>
          <a:lstStyle/>
          <a:p>
            <a:pPr algn="ctr"/>
            <a:r>
              <a:rPr lang="en-US" sz="4800">
                <a:hlinkClick r:id="rId5" action="ppaction://hlinksldjump"/>
              </a:rPr>
              <a:t>100</a:t>
            </a:r>
            <a:endParaRPr lang="en-US" sz="4800"/>
          </a:p>
        </p:txBody>
      </p:sp>
      <p:sp>
        <p:nvSpPr>
          <p:cNvPr id="9221" name="TextBox 9"/>
          <p:cNvSpPr txBox="1">
            <a:spLocks noChangeArrowheads="1"/>
          </p:cNvSpPr>
          <p:nvPr/>
        </p:nvSpPr>
        <p:spPr bwMode="auto">
          <a:xfrm>
            <a:off x="7315200" y="1295400"/>
            <a:ext cx="1828800" cy="830263"/>
          </a:xfrm>
          <a:prstGeom prst="rect">
            <a:avLst/>
          </a:prstGeom>
          <a:noFill/>
          <a:ln w="9525">
            <a:noFill/>
            <a:miter lim="800000"/>
            <a:headEnd/>
            <a:tailEnd/>
          </a:ln>
        </p:spPr>
        <p:txBody>
          <a:bodyPr>
            <a:spAutoFit/>
          </a:bodyPr>
          <a:lstStyle/>
          <a:p>
            <a:pPr algn="ctr"/>
            <a:r>
              <a:rPr lang="en-US" sz="4800">
                <a:hlinkClick r:id="rId6" action="ppaction://hlinksldjump"/>
              </a:rPr>
              <a:t>100</a:t>
            </a:r>
            <a:endParaRPr lang="en-US" sz="4800"/>
          </a:p>
        </p:txBody>
      </p:sp>
      <p:sp>
        <p:nvSpPr>
          <p:cNvPr id="9222" name="TextBox 10"/>
          <p:cNvSpPr txBox="1">
            <a:spLocks noChangeArrowheads="1"/>
          </p:cNvSpPr>
          <p:nvPr/>
        </p:nvSpPr>
        <p:spPr bwMode="auto">
          <a:xfrm>
            <a:off x="0" y="2438400"/>
            <a:ext cx="1828800" cy="830263"/>
          </a:xfrm>
          <a:prstGeom prst="rect">
            <a:avLst/>
          </a:prstGeom>
          <a:noFill/>
          <a:ln w="9525">
            <a:noFill/>
            <a:miter lim="800000"/>
            <a:headEnd/>
            <a:tailEnd/>
          </a:ln>
        </p:spPr>
        <p:txBody>
          <a:bodyPr>
            <a:spAutoFit/>
          </a:bodyPr>
          <a:lstStyle/>
          <a:p>
            <a:pPr algn="ctr"/>
            <a:r>
              <a:rPr lang="en-US" sz="4800">
                <a:hlinkClick r:id="rId7" action="ppaction://hlinksldjump"/>
              </a:rPr>
              <a:t>200</a:t>
            </a:r>
            <a:endParaRPr lang="en-US" sz="4800"/>
          </a:p>
        </p:txBody>
      </p:sp>
      <p:sp>
        <p:nvSpPr>
          <p:cNvPr id="9223" name="TextBox 11"/>
          <p:cNvSpPr txBox="1">
            <a:spLocks noChangeArrowheads="1"/>
          </p:cNvSpPr>
          <p:nvPr/>
        </p:nvSpPr>
        <p:spPr bwMode="auto">
          <a:xfrm>
            <a:off x="7315200" y="2438400"/>
            <a:ext cx="1828800" cy="830263"/>
          </a:xfrm>
          <a:prstGeom prst="rect">
            <a:avLst/>
          </a:prstGeom>
          <a:noFill/>
          <a:ln w="9525">
            <a:noFill/>
            <a:miter lim="800000"/>
            <a:headEnd/>
            <a:tailEnd/>
          </a:ln>
        </p:spPr>
        <p:txBody>
          <a:bodyPr>
            <a:spAutoFit/>
          </a:bodyPr>
          <a:lstStyle/>
          <a:p>
            <a:pPr algn="ctr"/>
            <a:r>
              <a:rPr lang="en-US" sz="4800">
                <a:hlinkClick r:id="rId8" action="ppaction://hlinksldjump"/>
              </a:rPr>
              <a:t>200</a:t>
            </a:r>
            <a:endParaRPr lang="en-US" sz="4800"/>
          </a:p>
        </p:txBody>
      </p:sp>
      <p:sp>
        <p:nvSpPr>
          <p:cNvPr id="9224" name="TextBox 12"/>
          <p:cNvSpPr txBox="1">
            <a:spLocks noChangeArrowheads="1"/>
          </p:cNvSpPr>
          <p:nvPr/>
        </p:nvSpPr>
        <p:spPr bwMode="auto">
          <a:xfrm>
            <a:off x="5486400" y="2438400"/>
            <a:ext cx="1828800" cy="830263"/>
          </a:xfrm>
          <a:prstGeom prst="rect">
            <a:avLst/>
          </a:prstGeom>
          <a:noFill/>
          <a:ln w="9525">
            <a:noFill/>
            <a:miter lim="800000"/>
            <a:headEnd/>
            <a:tailEnd/>
          </a:ln>
        </p:spPr>
        <p:txBody>
          <a:bodyPr>
            <a:spAutoFit/>
          </a:bodyPr>
          <a:lstStyle/>
          <a:p>
            <a:pPr algn="ctr"/>
            <a:r>
              <a:rPr lang="en-US" sz="4800">
                <a:hlinkClick r:id="rId9" action="ppaction://hlinksldjump"/>
              </a:rPr>
              <a:t>200</a:t>
            </a:r>
            <a:endParaRPr lang="en-US" sz="4800"/>
          </a:p>
        </p:txBody>
      </p:sp>
      <p:sp>
        <p:nvSpPr>
          <p:cNvPr id="9225" name="TextBox 13"/>
          <p:cNvSpPr txBox="1">
            <a:spLocks noChangeArrowheads="1"/>
          </p:cNvSpPr>
          <p:nvPr/>
        </p:nvSpPr>
        <p:spPr bwMode="auto">
          <a:xfrm>
            <a:off x="3657600" y="2438400"/>
            <a:ext cx="1828800" cy="830263"/>
          </a:xfrm>
          <a:prstGeom prst="rect">
            <a:avLst/>
          </a:prstGeom>
          <a:noFill/>
          <a:ln w="9525">
            <a:noFill/>
            <a:miter lim="800000"/>
            <a:headEnd/>
            <a:tailEnd/>
          </a:ln>
        </p:spPr>
        <p:txBody>
          <a:bodyPr>
            <a:spAutoFit/>
          </a:bodyPr>
          <a:lstStyle/>
          <a:p>
            <a:pPr algn="ctr"/>
            <a:r>
              <a:rPr lang="en-US" sz="4800">
                <a:hlinkClick r:id="rId10" action="ppaction://hlinksldjump"/>
              </a:rPr>
              <a:t>200</a:t>
            </a:r>
            <a:endParaRPr lang="en-US" sz="4800"/>
          </a:p>
        </p:txBody>
      </p:sp>
      <p:sp>
        <p:nvSpPr>
          <p:cNvPr id="9226" name="TextBox 14"/>
          <p:cNvSpPr txBox="1">
            <a:spLocks noChangeArrowheads="1"/>
          </p:cNvSpPr>
          <p:nvPr/>
        </p:nvSpPr>
        <p:spPr bwMode="auto">
          <a:xfrm>
            <a:off x="1828800" y="2438400"/>
            <a:ext cx="1828800" cy="830263"/>
          </a:xfrm>
          <a:prstGeom prst="rect">
            <a:avLst/>
          </a:prstGeom>
          <a:noFill/>
          <a:ln w="9525">
            <a:noFill/>
            <a:miter lim="800000"/>
            <a:headEnd/>
            <a:tailEnd/>
          </a:ln>
        </p:spPr>
        <p:txBody>
          <a:bodyPr>
            <a:spAutoFit/>
          </a:bodyPr>
          <a:lstStyle/>
          <a:p>
            <a:pPr algn="ctr"/>
            <a:r>
              <a:rPr lang="en-US" sz="4800">
                <a:hlinkClick r:id="rId11" action="ppaction://hlinksldjump"/>
              </a:rPr>
              <a:t>200</a:t>
            </a:r>
            <a:endParaRPr lang="en-US" sz="4800"/>
          </a:p>
        </p:txBody>
      </p:sp>
      <p:sp>
        <p:nvSpPr>
          <p:cNvPr id="9227" name="TextBox 15"/>
          <p:cNvSpPr txBox="1">
            <a:spLocks noChangeArrowheads="1"/>
          </p:cNvSpPr>
          <p:nvPr/>
        </p:nvSpPr>
        <p:spPr bwMode="auto">
          <a:xfrm>
            <a:off x="0" y="3581400"/>
            <a:ext cx="1828800" cy="830263"/>
          </a:xfrm>
          <a:prstGeom prst="rect">
            <a:avLst/>
          </a:prstGeom>
          <a:noFill/>
          <a:ln w="9525">
            <a:noFill/>
            <a:miter lim="800000"/>
            <a:headEnd/>
            <a:tailEnd/>
          </a:ln>
        </p:spPr>
        <p:txBody>
          <a:bodyPr>
            <a:spAutoFit/>
          </a:bodyPr>
          <a:lstStyle/>
          <a:p>
            <a:pPr algn="ctr"/>
            <a:r>
              <a:rPr lang="en-US" sz="4800">
                <a:hlinkClick r:id="rId12" action="ppaction://hlinksldjump"/>
              </a:rPr>
              <a:t>300</a:t>
            </a:r>
            <a:endParaRPr lang="en-US" sz="4800"/>
          </a:p>
        </p:txBody>
      </p:sp>
      <p:sp>
        <p:nvSpPr>
          <p:cNvPr id="9228" name="TextBox 16"/>
          <p:cNvSpPr txBox="1">
            <a:spLocks noChangeArrowheads="1"/>
          </p:cNvSpPr>
          <p:nvPr/>
        </p:nvSpPr>
        <p:spPr bwMode="auto">
          <a:xfrm>
            <a:off x="1828800" y="3581400"/>
            <a:ext cx="1828800" cy="830263"/>
          </a:xfrm>
          <a:prstGeom prst="rect">
            <a:avLst/>
          </a:prstGeom>
          <a:noFill/>
          <a:ln w="9525">
            <a:noFill/>
            <a:miter lim="800000"/>
            <a:headEnd/>
            <a:tailEnd/>
          </a:ln>
        </p:spPr>
        <p:txBody>
          <a:bodyPr>
            <a:spAutoFit/>
          </a:bodyPr>
          <a:lstStyle/>
          <a:p>
            <a:pPr algn="ctr"/>
            <a:r>
              <a:rPr lang="en-US" sz="4800">
                <a:hlinkClick r:id="rId13" action="ppaction://hlinksldjump"/>
              </a:rPr>
              <a:t>300</a:t>
            </a:r>
            <a:endParaRPr lang="en-US" sz="4800"/>
          </a:p>
        </p:txBody>
      </p:sp>
      <p:sp>
        <p:nvSpPr>
          <p:cNvPr id="9229" name="TextBox 17"/>
          <p:cNvSpPr txBox="1">
            <a:spLocks noChangeArrowheads="1"/>
          </p:cNvSpPr>
          <p:nvPr/>
        </p:nvSpPr>
        <p:spPr bwMode="auto">
          <a:xfrm>
            <a:off x="3657600" y="3581400"/>
            <a:ext cx="1828800" cy="830263"/>
          </a:xfrm>
          <a:prstGeom prst="rect">
            <a:avLst/>
          </a:prstGeom>
          <a:noFill/>
          <a:ln w="9525">
            <a:noFill/>
            <a:miter lim="800000"/>
            <a:headEnd/>
            <a:tailEnd/>
          </a:ln>
        </p:spPr>
        <p:txBody>
          <a:bodyPr>
            <a:spAutoFit/>
          </a:bodyPr>
          <a:lstStyle/>
          <a:p>
            <a:pPr algn="ctr"/>
            <a:r>
              <a:rPr lang="en-US" sz="4800">
                <a:hlinkClick r:id="rId14" action="ppaction://hlinksldjump"/>
              </a:rPr>
              <a:t>300</a:t>
            </a:r>
            <a:endParaRPr lang="en-US" sz="4800"/>
          </a:p>
        </p:txBody>
      </p:sp>
      <p:sp>
        <p:nvSpPr>
          <p:cNvPr id="9230" name="TextBox 18"/>
          <p:cNvSpPr txBox="1">
            <a:spLocks noChangeArrowheads="1"/>
          </p:cNvSpPr>
          <p:nvPr/>
        </p:nvSpPr>
        <p:spPr bwMode="auto">
          <a:xfrm>
            <a:off x="5486400" y="3581400"/>
            <a:ext cx="1828800" cy="830263"/>
          </a:xfrm>
          <a:prstGeom prst="rect">
            <a:avLst/>
          </a:prstGeom>
          <a:noFill/>
          <a:ln w="9525">
            <a:noFill/>
            <a:miter lim="800000"/>
            <a:headEnd/>
            <a:tailEnd/>
          </a:ln>
        </p:spPr>
        <p:txBody>
          <a:bodyPr>
            <a:spAutoFit/>
          </a:bodyPr>
          <a:lstStyle/>
          <a:p>
            <a:pPr algn="ctr"/>
            <a:r>
              <a:rPr lang="en-US" sz="4800">
                <a:hlinkClick r:id="rId15" action="ppaction://hlinksldjump"/>
              </a:rPr>
              <a:t>300</a:t>
            </a:r>
            <a:endParaRPr lang="en-US" sz="4800"/>
          </a:p>
        </p:txBody>
      </p:sp>
      <p:sp>
        <p:nvSpPr>
          <p:cNvPr id="9231" name="TextBox 19"/>
          <p:cNvSpPr txBox="1">
            <a:spLocks noChangeArrowheads="1"/>
          </p:cNvSpPr>
          <p:nvPr/>
        </p:nvSpPr>
        <p:spPr bwMode="auto">
          <a:xfrm>
            <a:off x="7315200" y="3581400"/>
            <a:ext cx="1828800" cy="830263"/>
          </a:xfrm>
          <a:prstGeom prst="rect">
            <a:avLst/>
          </a:prstGeom>
          <a:noFill/>
          <a:ln w="9525">
            <a:noFill/>
            <a:miter lim="800000"/>
            <a:headEnd/>
            <a:tailEnd/>
          </a:ln>
        </p:spPr>
        <p:txBody>
          <a:bodyPr>
            <a:spAutoFit/>
          </a:bodyPr>
          <a:lstStyle/>
          <a:p>
            <a:pPr algn="ctr"/>
            <a:r>
              <a:rPr lang="en-US" sz="4800">
                <a:hlinkClick r:id="rId16" action="ppaction://hlinksldjump"/>
              </a:rPr>
              <a:t>300</a:t>
            </a:r>
            <a:endParaRPr lang="en-US" sz="4800"/>
          </a:p>
        </p:txBody>
      </p:sp>
      <p:sp>
        <p:nvSpPr>
          <p:cNvPr id="9232" name="TextBox 20"/>
          <p:cNvSpPr txBox="1">
            <a:spLocks noChangeArrowheads="1"/>
          </p:cNvSpPr>
          <p:nvPr/>
        </p:nvSpPr>
        <p:spPr bwMode="auto">
          <a:xfrm>
            <a:off x="0" y="4724400"/>
            <a:ext cx="1828800" cy="830263"/>
          </a:xfrm>
          <a:prstGeom prst="rect">
            <a:avLst/>
          </a:prstGeom>
          <a:noFill/>
          <a:ln w="9525">
            <a:noFill/>
            <a:miter lim="800000"/>
            <a:headEnd/>
            <a:tailEnd/>
          </a:ln>
        </p:spPr>
        <p:txBody>
          <a:bodyPr>
            <a:spAutoFit/>
          </a:bodyPr>
          <a:lstStyle/>
          <a:p>
            <a:pPr algn="ctr"/>
            <a:r>
              <a:rPr lang="en-US" sz="4800">
                <a:hlinkClick r:id="rId17" action="ppaction://hlinksldjump"/>
              </a:rPr>
              <a:t>400</a:t>
            </a:r>
            <a:endParaRPr lang="en-US" sz="4800"/>
          </a:p>
        </p:txBody>
      </p:sp>
      <p:sp>
        <p:nvSpPr>
          <p:cNvPr id="9233" name="TextBox 21"/>
          <p:cNvSpPr txBox="1">
            <a:spLocks noChangeArrowheads="1"/>
          </p:cNvSpPr>
          <p:nvPr/>
        </p:nvSpPr>
        <p:spPr bwMode="auto">
          <a:xfrm>
            <a:off x="1828800" y="4724400"/>
            <a:ext cx="1828800" cy="830263"/>
          </a:xfrm>
          <a:prstGeom prst="rect">
            <a:avLst/>
          </a:prstGeom>
          <a:noFill/>
          <a:ln w="9525">
            <a:noFill/>
            <a:miter lim="800000"/>
            <a:headEnd/>
            <a:tailEnd/>
          </a:ln>
        </p:spPr>
        <p:txBody>
          <a:bodyPr>
            <a:spAutoFit/>
          </a:bodyPr>
          <a:lstStyle/>
          <a:p>
            <a:pPr algn="ctr"/>
            <a:r>
              <a:rPr lang="en-US" sz="4800">
                <a:hlinkClick r:id="rId18" action="ppaction://hlinksldjump"/>
              </a:rPr>
              <a:t>400</a:t>
            </a:r>
            <a:endParaRPr lang="en-US" sz="4800"/>
          </a:p>
        </p:txBody>
      </p:sp>
      <p:sp>
        <p:nvSpPr>
          <p:cNvPr id="9234" name="TextBox 22"/>
          <p:cNvSpPr txBox="1">
            <a:spLocks noChangeArrowheads="1"/>
          </p:cNvSpPr>
          <p:nvPr/>
        </p:nvSpPr>
        <p:spPr bwMode="auto">
          <a:xfrm>
            <a:off x="3657600" y="4724400"/>
            <a:ext cx="1828800" cy="830263"/>
          </a:xfrm>
          <a:prstGeom prst="rect">
            <a:avLst/>
          </a:prstGeom>
          <a:noFill/>
          <a:ln w="9525">
            <a:noFill/>
            <a:miter lim="800000"/>
            <a:headEnd/>
            <a:tailEnd/>
          </a:ln>
        </p:spPr>
        <p:txBody>
          <a:bodyPr>
            <a:spAutoFit/>
          </a:bodyPr>
          <a:lstStyle/>
          <a:p>
            <a:pPr algn="ctr"/>
            <a:r>
              <a:rPr lang="en-US" sz="4800">
                <a:hlinkClick r:id="rId19" action="ppaction://hlinksldjump"/>
              </a:rPr>
              <a:t>400</a:t>
            </a:r>
            <a:endParaRPr lang="en-US" sz="4800"/>
          </a:p>
        </p:txBody>
      </p:sp>
      <p:sp>
        <p:nvSpPr>
          <p:cNvPr id="9235" name="TextBox 23"/>
          <p:cNvSpPr txBox="1">
            <a:spLocks noChangeArrowheads="1"/>
          </p:cNvSpPr>
          <p:nvPr/>
        </p:nvSpPr>
        <p:spPr bwMode="auto">
          <a:xfrm>
            <a:off x="5486400" y="4724400"/>
            <a:ext cx="1828800" cy="830263"/>
          </a:xfrm>
          <a:prstGeom prst="rect">
            <a:avLst/>
          </a:prstGeom>
          <a:noFill/>
          <a:ln w="9525">
            <a:noFill/>
            <a:miter lim="800000"/>
            <a:headEnd/>
            <a:tailEnd/>
          </a:ln>
        </p:spPr>
        <p:txBody>
          <a:bodyPr>
            <a:spAutoFit/>
          </a:bodyPr>
          <a:lstStyle/>
          <a:p>
            <a:pPr algn="ctr"/>
            <a:r>
              <a:rPr lang="en-US" sz="4800">
                <a:hlinkClick r:id="rId20" action="ppaction://hlinksldjump"/>
              </a:rPr>
              <a:t>400</a:t>
            </a:r>
            <a:endParaRPr lang="en-US" sz="4800"/>
          </a:p>
        </p:txBody>
      </p:sp>
      <p:sp>
        <p:nvSpPr>
          <p:cNvPr id="9236" name="TextBox 24"/>
          <p:cNvSpPr txBox="1">
            <a:spLocks noChangeArrowheads="1"/>
          </p:cNvSpPr>
          <p:nvPr/>
        </p:nvSpPr>
        <p:spPr bwMode="auto">
          <a:xfrm>
            <a:off x="7315200" y="4724400"/>
            <a:ext cx="1828800" cy="830263"/>
          </a:xfrm>
          <a:prstGeom prst="rect">
            <a:avLst/>
          </a:prstGeom>
          <a:noFill/>
          <a:ln w="9525">
            <a:noFill/>
            <a:miter lim="800000"/>
            <a:headEnd/>
            <a:tailEnd/>
          </a:ln>
        </p:spPr>
        <p:txBody>
          <a:bodyPr>
            <a:spAutoFit/>
          </a:bodyPr>
          <a:lstStyle/>
          <a:p>
            <a:pPr algn="ctr"/>
            <a:r>
              <a:rPr lang="en-US" sz="4800">
                <a:hlinkClick r:id="rId21" action="ppaction://hlinksldjump"/>
              </a:rPr>
              <a:t>400</a:t>
            </a:r>
            <a:endParaRPr lang="en-US" sz="4800"/>
          </a:p>
        </p:txBody>
      </p:sp>
      <p:sp>
        <p:nvSpPr>
          <p:cNvPr id="9237" name="TextBox 25"/>
          <p:cNvSpPr txBox="1">
            <a:spLocks noChangeArrowheads="1"/>
          </p:cNvSpPr>
          <p:nvPr/>
        </p:nvSpPr>
        <p:spPr bwMode="auto">
          <a:xfrm>
            <a:off x="0" y="5867400"/>
            <a:ext cx="1828800" cy="830263"/>
          </a:xfrm>
          <a:prstGeom prst="rect">
            <a:avLst/>
          </a:prstGeom>
          <a:noFill/>
          <a:ln w="9525">
            <a:noFill/>
            <a:miter lim="800000"/>
            <a:headEnd/>
            <a:tailEnd/>
          </a:ln>
        </p:spPr>
        <p:txBody>
          <a:bodyPr>
            <a:spAutoFit/>
          </a:bodyPr>
          <a:lstStyle/>
          <a:p>
            <a:pPr algn="ctr"/>
            <a:r>
              <a:rPr lang="en-US" sz="4800">
                <a:hlinkClick r:id="rId22" action="ppaction://hlinksldjump"/>
              </a:rPr>
              <a:t>500</a:t>
            </a:r>
            <a:endParaRPr lang="en-US" sz="4800"/>
          </a:p>
        </p:txBody>
      </p:sp>
      <p:sp>
        <p:nvSpPr>
          <p:cNvPr id="9238" name="TextBox 26"/>
          <p:cNvSpPr txBox="1">
            <a:spLocks noChangeArrowheads="1"/>
          </p:cNvSpPr>
          <p:nvPr/>
        </p:nvSpPr>
        <p:spPr bwMode="auto">
          <a:xfrm>
            <a:off x="1828800" y="5867400"/>
            <a:ext cx="1828800" cy="830263"/>
          </a:xfrm>
          <a:prstGeom prst="rect">
            <a:avLst/>
          </a:prstGeom>
          <a:noFill/>
          <a:ln w="9525">
            <a:noFill/>
            <a:miter lim="800000"/>
            <a:headEnd/>
            <a:tailEnd/>
          </a:ln>
        </p:spPr>
        <p:txBody>
          <a:bodyPr>
            <a:spAutoFit/>
          </a:bodyPr>
          <a:lstStyle/>
          <a:p>
            <a:pPr algn="ctr"/>
            <a:r>
              <a:rPr lang="en-US" sz="4800">
                <a:hlinkClick r:id="rId23" action="ppaction://hlinksldjump"/>
              </a:rPr>
              <a:t>500</a:t>
            </a:r>
            <a:endParaRPr lang="en-US" sz="4800"/>
          </a:p>
        </p:txBody>
      </p:sp>
      <p:sp>
        <p:nvSpPr>
          <p:cNvPr id="9239" name="TextBox 27"/>
          <p:cNvSpPr txBox="1">
            <a:spLocks noChangeArrowheads="1"/>
          </p:cNvSpPr>
          <p:nvPr/>
        </p:nvSpPr>
        <p:spPr bwMode="auto">
          <a:xfrm>
            <a:off x="3657600" y="5867400"/>
            <a:ext cx="1828800" cy="830263"/>
          </a:xfrm>
          <a:prstGeom prst="rect">
            <a:avLst/>
          </a:prstGeom>
          <a:noFill/>
          <a:ln w="9525">
            <a:noFill/>
            <a:miter lim="800000"/>
            <a:headEnd/>
            <a:tailEnd/>
          </a:ln>
        </p:spPr>
        <p:txBody>
          <a:bodyPr>
            <a:spAutoFit/>
          </a:bodyPr>
          <a:lstStyle/>
          <a:p>
            <a:pPr algn="ctr"/>
            <a:r>
              <a:rPr lang="en-US" sz="4800">
                <a:hlinkClick r:id="rId24" action="ppaction://hlinksldjump"/>
              </a:rPr>
              <a:t>500</a:t>
            </a:r>
            <a:endParaRPr lang="en-US" sz="4800"/>
          </a:p>
        </p:txBody>
      </p:sp>
      <p:sp>
        <p:nvSpPr>
          <p:cNvPr id="9240" name="TextBox 28"/>
          <p:cNvSpPr txBox="1">
            <a:spLocks noChangeArrowheads="1"/>
          </p:cNvSpPr>
          <p:nvPr/>
        </p:nvSpPr>
        <p:spPr bwMode="auto">
          <a:xfrm>
            <a:off x="5486400" y="5867400"/>
            <a:ext cx="1828800" cy="830263"/>
          </a:xfrm>
          <a:prstGeom prst="rect">
            <a:avLst/>
          </a:prstGeom>
          <a:noFill/>
          <a:ln w="9525">
            <a:noFill/>
            <a:miter lim="800000"/>
            <a:headEnd/>
            <a:tailEnd/>
          </a:ln>
        </p:spPr>
        <p:txBody>
          <a:bodyPr>
            <a:spAutoFit/>
          </a:bodyPr>
          <a:lstStyle/>
          <a:p>
            <a:pPr algn="ctr"/>
            <a:r>
              <a:rPr lang="en-US" sz="4800">
                <a:hlinkClick r:id="rId25" action="ppaction://hlinksldjump"/>
              </a:rPr>
              <a:t>500</a:t>
            </a:r>
            <a:endParaRPr lang="en-US" sz="4800"/>
          </a:p>
        </p:txBody>
      </p:sp>
      <p:sp>
        <p:nvSpPr>
          <p:cNvPr id="9241" name="TextBox 29"/>
          <p:cNvSpPr txBox="1">
            <a:spLocks noChangeArrowheads="1"/>
          </p:cNvSpPr>
          <p:nvPr/>
        </p:nvSpPr>
        <p:spPr bwMode="auto">
          <a:xfrm>
            <a:off x="7315200" y="5867400"/>
            <a:ext cx="1828800" cy="830263"/>
          </a:xfrm>
          <a:prstGeom prst="rect">
            <a:avLst/>
          </a:prstGeom>
          <a:noFill/>
          <a:ln w="9525">
            <a:noFill/>
            <a:miter lim="800000"/>
            <a:headEnd/>
            <a:tailEnd/>
          </a:ln>
        </p:spPr>
        <p:txBody>
          <a:bodyPr>
            <a:spAutoFit/>
          </a:bodyPr>
          <a:lstStyle/>
          <a:p>
            <a:pPr algn="ctr"/>
            <a:r>
              <a:rPr lang="en-US" sz="4800">
                <a:hlinkClick r:id="rId26" action="ppaction://hlinksldjump"/>
              </a:rPr>
              <a:t>500</a:t>
            </a:r>
            <a:endParaRPr lang="en-US" sz="4800"/>
          </a:p>
        </p:txBody>
      </p:sp>
      <p:sp>
        <p:nvSpPr>
          <p:cNvPr id="9242" name="TextBox 30"/>
          <p:cNvSpPr txBox="1">
            <a:spLocks noChangeArrowheads="1"/>
          </p:cNvSpPr>
          <p:nvPr/>
        </p:nvSpPr>
        <p:spPr bwMode="auto">
          <a:xfrm>
            <a:off x="0" y="0"/>
            <a:ext cx="1828800" cy="457200"/>
          </a:xfrm>
          <a:prstGeom prst="rect">
            <a:avLst/>
          </a:prstGeom>
          <a:noFill/>
          <a:ln w="9525">
            <a:noFill/>
            <a:miter lim="800000"/>
            <a:headEnd/>
            <a:tailEnd/>
          </a:ln>
        </p:spPr>
        <p:txBody>
          <a:bodyPr>
            <a:spAutoFit/>
          </a:bodyPr>
          <a:lstStyle/>
          <a:p>
            <a:pPr algn="ctr"/>
            <a:r>
              <a:rPr lang="en-US" sz="2400" b="1"/>
              <a:t>Equipment</a:t>
            </a:r>
          </a:p>
        </p:txBody>
      </p:sp>
      <p:sp>
        <p:nvSpPr>
          <p:cNvPr id="9243" name="TextBox 31"/>
          <p:cNvSpPr txBox="1">
            <a:spLocks noChangeArrowheads="1"/>
          </p:cNvSpPr>
          <p:nvPr/>
        </p:nvSpPr>
        <p:spPr bwMode="auto">
          <a:xfrm>
            <a:off x="1828800" y="0"/>
            <a:ext cx="1828800" cy="822325"/>
          </a:xfrm>
          <a:prstGeom prst="rect">
            <a:avLst/>
          </a:prstGeom>
          <a:noFill/>
          <a:ln w="9525">
            <a:noFill/>
            <a:miter lim="800000"/>
            <a:headEnd/>
            <a:tailEnd/>
          </a:ln>
        </p:spPr>
        <p:txBody>
          <a:bodyPr>
            <a:spAutoFit/>
          </a:bodyPr>
          <a:lstStyle/>
          <a:p>
            <a:pPr algn="ctr"/>
            <a:r>
              <a:rPr lang="en-US" sz="2400" b="1"/>
              <a:t>Use of Funds	</a:t>
            </a:r>
          </a:p>
        </p:txBody>
      </p:sp>
      <p:sp>
        <p:nvSpPr>
          <p:cNvPr id="9244" name="TextBox 32"/>
          <p:cNvSpPr txBox="1">
            <a:spLocks noChangeArrowheads="1"/>
          </p:cNvSpPr>
          <p:nvPr/>
        </p:nvSpPr>
        <p:spPr bwMode="auto">
          <a:xfrm>
            <a:off x="3657600" y="0"/>
            <a:ext cx="1828800" cy="457200"/>
          </a:xfrm>
          <a:prstGeom prst="rect">
            <a:avLst/>
          </a:prstGeom>
          <a:noFill/>
          <a:ln w="9525">
            <a:noFill/>
            <a:miter lim="800000"/>
            <a:headEnd/>
            <a:tailEnd/>
          </a:ln>
        </p:spPr>
        <p:txBody>
          <a:bodyPr>
            <a:spAutoFit/>
          </a:bodyPr>
          <a:lstStyle/>
          <a:p>
            <a:pPr algn="ctr"/>
            <a:r>
              <a:rPr lang="en-US" sz="2400" b="1"/>
              <a:t>Supplies</a:t>
            </a:r>
          </a:p>
        </p:txBody>
      </p:sp>
      <p:sp>
        <p:nvSpPr>
          <p:cNvPr id="9245" name="TextBox 33"/>
          <p:cNvSpPr txBox="1">
            <a:spLocks noChangeArrowheads="1"/>
          </p:cNvSpPr>
          <p:nvPr/>
        </p:nvSpPr>
        <p:spPr bwMode="auto">
          <a:xfrm>
            <a:off x="5486400" y="0"/>
            <a:ext cx="1828800" cy="400110"/>
          </a:xfrm>
          <a:prstGeom prst="rect">
            <a:avLst/>
          </a:prstGeom>
          <a:noFill/>
          <a:ln w="9525">
            <a:noFill/>
            <a:miter lim="800000"/>
            <a:headEnd/>
            <a:tailEnd/>
          </a:ln>
        </p:spPr>
        <p:txBody>
          <a:bodyPr>
            <a:spAutoFit/>
          </a:bodyPr>
          <a:lstStyle/>
          <a:p>
            <a:pPr algn="ctr"/>
            <a:r>
              <a:rPr lang="en-US" sz="2000" b="1" dirty="0" smtClean="0"/>
              <a:t>State Plan</a:t>
            </a:r>
            <a:endParaRPr lang="en-US" sz="2000" b="1" dirty="0"/>
          </a:p>
        </p:txBody>
      </p:sp>
      <p:sp>
        <p:nvSpPr>
          <p:cNvPr id="9246" name="TextBox 34"/>
          <p:cNvSpPr txBox="1">
            <a:spLocks noChangeArrowheads="1"/>
          </p:cNvSpPr>
          <p:nvPr/>
        </p:nvSpPr>
        <p:spPr bwMode="auto">
          <a:xfrm>
            <a:off x="7315200" y="0"/>
            <a:ext cx="1828800" cy="457200"/>
          </a:xfrm>
          <a:prstGeom prst="rect">
            <a:avLst/>
          </a:prstGeom>
          <a:noFill/>
          <a:ln w="9525">
            <a:noFill/>
            <a:miter lim="800000"/>
            <a:headEnd/>
            <a:tailEnd/>
          </a:ln>
        </p:spPr>
        <p:txBody>
          <a:bodyPr>
            <a:spAutoFit/>
          </a:bodyPr>
          <a:lstStyle/>
          <a:p>
            <a:pPr algn="ctr"/>
            <a:r>
              <a:rPr lang="en-US" sz="2400" b="1" dirty="0" smtClean="0"/>
              <a:t>Potpourri</a:t>
            </a:r>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- 400</a:t>
            </a:r>
          </a:p>
        </p:txBody>
      </p:sp>
      <p:sp>
        <p:nvSpPr>
          <p:cNvPr id="36866"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a:p>
          <a:p>
            <a:pPr marL="342900" indent="-342900" algn="ctr">
              <a:spcBef>
                <a:spcPct val="20000"/>
              </a:spcBef>
              <a:buFont typeface="Arial" charset="0"/>
              <a:buNone/>
            </a:pPr>
            <a:endParaRPr lang="en-US" sz="4800"/>
          </a:p>
        </p:txBody>
      </p:sp>
      <p:sp>
        <p:nvSpPr>
          <p:cNvPr id="36867" name="Text Placeholder 5"/>
          <p:cNvSpPr txBox="1">
            <a:spLocks/>
          </p:cNvSpPr>
          <p:nvPr/>
        </p:nvSpPr>
        <p:spPr bwMode="auto">
          <a:xfrm>
            <a:off x="609600" y="1423988"/>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800"/>
              <a:t>I run a restaurant careers program and would like to purchase T-Shirts for my students to wear in the restaurant. Can I use the Perkins funds to purchase the shirts?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- 400</a:t>
            </a:r>
          </a:p>
        </p:txBody>
      </p:sp>
      <p:sp>
        <p:nvSpPr>
          <p:cNvPr id="37890" name="Text Placeholder 5"/>
          <p:cNvSpPr txBox="1">
            <a:spLocks/>
          </p:cNvSpPr>
          <p:nvPr/>
        </p:nvSpPr>
        <p:spPr bwMode="auto">
          <a:xfrm>
            <a:off x="152400" y="952500"/>
            <a:ext cx="8839200" cy="57531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a:solidFill>
                  <a:srgbClr val="FFFF66"/>
                </a:solidFill>
              </a:rPr>
              <a:t>No!</a:t>
            </a:r>
            <a:endParaRPr lang="en-US" sz="7200"/>
          </a:p>
          <a:p>
            <a:pPr marL="342900" indent="-342900" algn="ctr">
              <a:spcBef>
                <a:spcPct val="20000"/>
              </a:spcBef>
              <a:buFont typeface="Arial" charset="0"/>
              <a:buNone/>
            </a:pPr>
            <a:r>
              <a:rPr lang="en-US" sz="4800"/>
              <a:t>Perkins funds may not be used to purchase T-shirts, jackets, or other items which would be retained by the students.</a:t>
            </a:r>
          </a:p>
        </p:txBody>
      </p:sp>
      <p:pic>
        <p:nvPicPr>
          <p:cNvPr id="37891"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Supplies - 500 </a:t>
            </a:r>
          </a:p>
        </p:txBody>
      </p:sp>
      <p:sp>
        <p:nvSpPr>
          <p:cNvPr id="39938"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algn="ctr">
              <a:buFont typeface="Arial" charset="0"/>
              <a:buNone/>
            </a:pPr>
            <a:r>
              <a:rPr lang="en-US" sz="4800" dirty="0"/>
              <a:t>I run a program in the Agriculture &amp; Natural Resources industry sector. Can use Perkins to purchase the FFA leadership kits?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a:t>Supplies - </a:t>
            </a:r>
            <a:r>
              <a:rPr lang="en-US" sz="4400" dirty="0" smtClean="0"/>
              <a:t>500</a:t>
            </a:r>
            <a:endParaRPr lang="en-US" sz="4400" dirty="0"/>
          </a:p>
        </p:txBody>
      </p:sp>
      <p:sp>
        <p:nvSpPr>
          <p:cNvPr id="37890" name="Text Placeholder 5"/>
          <p:cNvSpPr txBox="1">
            <a:spLocks/>
          </p:cNvSpPr>
          <p:nvPr/>
        </p:nvSpPr>
        <p:spPr bwMode="auto">
          <a:xfrm>
            <a:off x="152400" y="952500"/>
            <a:ext cx="8839200" cy="57531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dirty="0">
                <a:solidFill>
                  <a:srgbClr val="FFFF66"/>
                </a:solidFill>
              </a:rPr>
              <a:t>No!</a:t>
            </a:r>
            <a:endParaRPr lang="en-US" sz="7200" dirty="0"/>
          </a:p>
          <a:p>
            <a:pPr marL="342900" indent="-342900" algn="ctr">
              <a:spcBef>
                <a:spcPct val="20000"/>
              </a:spcBef>
              <a:buFont typeface="Arial" charset="0"/>
              <a:buNone/>
            </a:pPr>
            <a:r>
              <a:rPr lang="en-US" sz="4800" dirty="0"/>
              <a:t>The FFA leadership kits include dues and therefore Perkins cannot be used.</a:t>
            </a:r>
          </a:p>
        </p:txBody>
      </p:sp>
      <p:pic>
        <p:nvPicPr>
          <p:cNvPr id="37891"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2228294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State Plan - 100</a:t>
            </a:r>
          </a:p>
        </p:txBody>
      </p:sp>
      <p:sp>
        <p:nvSpPr>
          <p:cNvPr id="41986"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The State Plan has a date on it…2008–2012. Does that mean the plan has expired?</a:t>
            </a:r>
            <a:endParaRPr lang="en-US" sz="4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State Plan </a:t>
            </a:r>
            <a:r>
              <a:rPr lang="en-US" sz="4400" dirty="0"/>
              <a:t>- </a:t>
            </a:r>
            <a:r>
              <a:rPr lang="en-US" sz="4400" dirty="0" smtClean="0"/>
              <a:t>100 </a:t>
            </a:r>
            <a:endParaRPr lang="en-US" sz="4400" dirty="0"/>
          </a:p>
        </p:txBody>
      </p:sp>
      <p:sp>
        <p:nvSpPr>
          <p:cNvPr id="40962" name="Text Placeholder 5"/>
          <p:cNvSpPr txBox="1">
            <a:spLocks/>
          </p:cNvSpPr>
          <p:nvPr/>
        </p:nvSpPr>
        <p:spPr bwMode="auto">
          <a:xfrm>
            <a:off x="228600" y="1524000"/>
            <a:ext cx="8440271"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800" b="1" dirty="0" smtClean="0">
                <a:solidFill>
                  <a:srgbClr val="FFFF66"/>
                </a:solidFill>
              </a:rPr>
              <a:t>No</a:t>
            </a:r>
            <a:endParaRPr lang="en-US" sz="4800" b="1" dirty="0">
              <a:solidFill>
                <a:srgbClr val="FFFF66"/>
              </a:solidFill>
            </a:endParaRPr>
          </a:p>
          <a:p>
            <a:pPr marL="342900" indent="-342900" algn="ctr">
              <a:spcBef>
                <a:spcPct val="20000"/>
              </a:spcBef>
              <a:buFont typeface="Arial" charset="0"/>
              <a:buNone/>
            </a:pPr>
            <a:r>
              <a:rPr lang="en-US" sz="4800" dirty="0" smtClean="0"/>
              <a:t>The State Plan will actually continue until Congress has reauthorized the Perkins Act.</a:t>
            </a:r>
            <a:endParaRPr lang="en-US" sz="48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3398157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State Plan - 200</a:t>
            </a:r>
          </a:p>
        </p:txBody>
      </p:sp>
      <p:sp>
        <p:nvSpPr>
          <p:cNvPr id="43010" name="Text Placeholder 5"/>
          <p:cNvSpPr txBox="1">
            <a:spLocks/>
          </p:cNvSpPr>
          <p:nvPr/>
        </p:nvSpPr>
        <p:spPr bwMode="auto">
          <a:xfrm>
            <a:off x="68826" y="1417638"/>
            <a:ext cx="88392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400" dirty="0" smtClean="0"/>
              <a:t>I have a pathway in the Engineering and Architecture industry sector. I have a teacher  with a single subject Business credential teaching a CAD class. Can I support that class with Perkins funding?</a:t>
            </a:r>
            <a:endParaRPr lang="en-US" sz="4400" dirty="0"/>
          </a:p>
          <a:p>
            <a:pPr marL="342900" indent="-342900" algn="ctr">
              <a:spcBef>
                <a:spcPct val="20000"/>
              </a:spcBef>
              <a:buFont typeface="Arial" charset="0"/>
              <a:buNone/>
            </a:pPr>
            <a:endParaRPr lang="en-US" sz="4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76200"/>
            <a:ext cx="8229600" cy="1143000"/>
          </a:xfrm>
          <a:prstGeom prst="rect">
            <a:avLst/>
          </a:prstGeom>
          <a:noFill/>
          <a:ln w="9525">
            <a:noFill/>
            <a:miter lim="800000"/>
            <a:headEnd/>
            <a:tailEnd/>
          </a:ln>
        </p:spPr>
        <p:txBody>
          <a:bodyPr/>
          <a:lstStyle/>
          <a:p>
            <a:pPr algn="ctr"/>
            <a:r>
              <a:rPr lang="en-US" sz="4400" dirty="0" smtClean="0"/>
              <a:t>State Plan </a:t>
            </a:r>
            <a:r>
              <a:rPr lang="en-US" sz="4400" dirty="0"/>
              <a:t>- </a:t>
            </a:r>
            <a:r>
              <a:rPr lang="en-US" sz="4400" dirty="0" smtClean="0"/>
              <a:t>200 </a:t>
            </a:r>
            <a:endParaRPr lang="en-US" sz="4400" dirty="0"/>
          </a:p>
        </p:txBody>
      </p:sp>
      <p:sp>
        <p:nvSpPr>
          <p:cNvPr id="40962" name="Text Placeholder 5"/>
          <p:cNvSpPr txBox="1">
            <a:spLocks/>
          </p:cNvSpPr>
          <p:nvPr/>
        </p:nvSpPr>
        <p:spPr bwMode="auto">
          <a:xfrm>
            <a:off x="76200" y="762000"/>
            <a:ext cx="8929688" cy="5410200"/>
          </a:xfrm>
          <a:prstGeom prst="rect">
            <a:avLst/>
          </a:prstGeom>
          <a:noFill/>
          <a:ln w="9525">
            <a:noFill/>
            <a:miter lim="800000"/>
            <a:headEnd/>
            <a:tailEnd/>
          </a:ln>
        </p:spPr>
        <p:txBody>
          <a:bodyPr/>
          <a:lstStyle/>
          <a:p>
            <a:pPr marL="342900" indent="-342900" algn="ctr">
              <a:spcBef>
                <a:spcPct val="20000"/>
              </a:spcBef>
              <a:buFont typeface="Arial" charset="0"/>
              <a:buNone/>
            </a:pPr>
            <a:r>
              <a:rPr lang="en-US" sz="4800" b="1" dirty="0" smtClean="0">
                <a:solidFill>
                  <a:srgbClr val="FFFF66"/>
                </a:solidFill>
              </a:rPr>
              <a:t>No</a:t>
            </a:r>
            <a:endParaRPr lang="en-US" sz="4800" b="1" dirty="0">
              <a:solidFill>
                <a:srgbClr val="FFFF66"/>
              </a:solidFill>
            </a:endParaRPr>
          </a:p>
          <a:p>
            <a:pPr marL="342900" indent="-342900" algn="ctr">
              <a:spcBef>
                <a:spcPct val="20000"/>
              </a:spcBef>
              <a:buFont typeface="Arial" charset="0"/>
              <a:buNone/>
            </a:pPr>
            <a:r>
              <a:rPr lang="en-US" sz="3200" dirty="0" smtClean="0"/>
              <a:t>Perkins funds may only be used to support a class that is staffed by a qualified CTE teacher. This is a teacher who 1) posses a standard secondary, single-subject or designated-subject credential which authorizes the teaching of the CTE course, and 2) can document employment </a:t>
            </a:r>
            <a:r>
              <a:rPr lang="en-US" sz="3200" dirty="0" err="1" smtClean="0"/>
              <a:t>expereince</a:t>
            </a:r>
            <a:r>
              <a:rPr lang="en-US" sz="3200" dirty="0" smtClean="0"/>
              <a:t>, outside of education, in the career pathway addressed.</a:t>
            </a:r>
            <a:endParaRPr lang="en-US" sz="32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1335782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State Plan - 300</a:t>
            </a:r>
          </a:p>
        </p:txBody>
      </p:sp>
      <p:sp>
        <p:nvSpPr>
          <p:cNvPr id="44034"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Eighty-five percent of your Section 131 or 132 funds must be expended on what type of activities?</a:t>
            </a:r>
            <a:endParaRPr lang="en-US" sz="4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State Plan </a:t>
            </a:r>
            <a:r>
              <a:rPr lang="en-US" sz="4400" dirty="0"/>
              <a:t>- </a:t>
            </a:r>
            <a:r>
              <a:rPr lang="en-US" sz="4400" dirty="0" smtClean="0"/>
              <a:t>300 </a:t>
            </a:r>
            <a:endParaRPr lang="en-US" sz="4400" dirty="0"/>
          </a:p>
        </p:txBody>
      </p:sp>
      <p:sp>
        <p:nvSpPr>
          <p:cNvPr id="40962" name="Text Placeholder 5"/>
          <p:cNvSpPr txBox="1">
            <a:spLocks/>
          </p:cNvSpPr>
          <p:nvPr/>
        </p:nvSpPr>
        <p:spPr bwMode="auto">
          <a:xfrm>
            <a:off x="473336" y="1405348"/>
            <a:ext cx="8229600" cy="4538252"/>
          </a:xfrm>
          <a:prstGeom prst="rect">
            <a:avLst/>
          </a:prstGeom>
          <a:noFill/>
          <a:ln w="9525">
            <a:noFill/>
            <a:miter lim="800000"/>
            <a:headEnd/>
            <a:tailEnd/>
          </a:ln>
        </p:spPr>
        <p:txBody>
          <a:bodyPr/>
          <a:lstStyle/>
          <a:p>
            <a:pPr marL="342900" indent="-342900" algn="ctr">
              <a:spcBef>
                <a:spcPct val="20000"/>
              </a:spcBef>
              <a:buFont typeface="Arial" charset="0"/>
              <a:buNone/>
            </a:pPr>
            <a:r>
              <a:rPr lang="en-US" sz="4000" dirty="0" smtClean="0"/>
              <a:t>Improving, enhancing, expanding the CTE program including (but not limited to) curriculum and professional development, instructional equipment and materials, and providing for special populations.</a:t>
            </a:r>
            <a:endParaRPr lang="en-US" sz="40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224738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100</a:t>
            </a:r>
          </a:p>
        </p:txBody>
      </p:sp>
      <p:sp>
        <p:nvSpPr>
          <p:cNvPr id="1024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3600" b="1">
                <a:solidFill>
                  <a:srgbClr val="000000"/>
                </a:solidFill>
              </a:rPr>
              <a:t>	</a:t>
            </a:r>
            <a:r>
              <a:rPr lang="en-US" sz="3600"/>
              <a:t>Perkins funds are used to secure a new piece of instructional equipment. In order to install the equipment and make it functional, upgraded electrical service must be completed by a local construction company. Can Perkins funds be used to cover this cost?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State Plan - 400</a:t>
            </a:r>
          </a:p>
        </p:txBody>
      </p:sp>
      <p:sp>
        <p:nvSpPr>
          <p:cNvPr id="45058" name="Text Placeholder 5"/>
          <p:cNvSpPr txBox="1">
            <a:spLocks/>
          </p:cNvSpPr>
          <p:nvPr/>
        </p:nvSpPr>
        <p:spPr bwMode="auto">
          <a:xfrm>
            <a:off x="457200" y="1431085"/>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Can middle schools receive Perkins funds?</a:t>
            </a:r>
            <a:endParaRPr lang="en-US" sz="4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State Plan </a:t>
            </a:r>
            <a:r>
              <a:rPr lang="en-US" sz="4400" dirty="0"/>
              <a:t>- </a:t>
            </a:r>
            <a:r>
              <a:rPr lang="en-US" sz="4400" dirty="0" smtClean="0"/>
              <a:t>400 </a:t>
            </a:r>
            <a:endParaRPr lang="en-US" sz="4400" dirty="0"/>
          </a:p>
        </p:txBody>
      </p:sp>
      <p:sp>
        <p:nvSpPr>
          <p:cNvPr id="40962" name="Text Placeholder 5"/>
          <p:cNvSpPr txBox="1">
            <a:spLocks/>
          </p:cNvSpPr>
          <p:nvPr/>
        </p:nvSpPr>
        <p:spPr bwMode="auto">
          <a:xfrm>
            <a:off x="473336" y="1524000"/>
            <a:ext cx="8229600" cy="5105400"/>
          </a:xfrm>
          <a:prstGeom prst="rect">
            <a:avLst/>
          </a:prstGeom>
          <a:noFill/>
          <a:ln w="9525">
            <a:noFill/>
            <a:miter lim="800000"/>
            <a:headEnd/>
            <a:tailEnd/>
          </a:ln>
        </p:spPr>
        <p:txBody>
          <a:bodyPr/>
          <a:lstStyle/>
          <a:p>
            <a:pPr marL="342900" indent="-342900" algn="ctr">
              <a:spcBef>
                <a:spcPct val="20000"/>
              </a:spcBef>
            </a:pPr>
            <a:r>
              <a:rPr lang="en-US" sz="4400" b="1" dirty="0">
                <a:solidFill>
                  <a:srgbClr val="FFFF66"/>
                </a:solidFill>
              </a:rPr>
              <a:t>Yes</a:t>
            </a:r>
          </a:p>
          <a:p>
            <a:pPr marL="342900" indent="-342900" algn="ctr">
              <a:spcBef>
                <a:spcPct val="20000"/>
              </a:spcBef>
              <a:buFont typeface="Arial" charset="0"/>
              <a:buNone/>
            </a:pPr>
            <a:r>
              <a:rPr lang="en-US" sz="4400" dirty="0" smtClean="0"/>
              <a:t>Middle school (grades 7 &amp; 8) CTE courses may be assisted with Section 131 funds only if integral to approved sequences of courses by a high school.</a:t>
            </a:r>
            <a:endParaRPr lang="en-US" sz="44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3258488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State Plan - 500</a:t>
            </a:r>
          </a:p>
        </p:txBody>
      </p:sp>
      <p:sp>
        <p:nvSpPr>
          <p:cNvPr id="4608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Are districts required to match the Perkins funds? </a:t>
            </a:r>
            <a:endParaRPr lang="en-US" sz="4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76200"/>
            <a:ext cx="8229600" cy="1143000"/>
          </a:xfrm>
          <a:prstGeom prst="rect">
            <a:avLst/>
          </a:prstGeom>
          <a:noFill/>
          <a:ln w="9525">
            <a:noFill/>
            <a:miter lim="800000"/>
            <a:headEnd/>
            <a:tailEnd/>
          </a:ln>
        </p:spPr>
        <p:txBody>
          <a:bodyPr/>
          <a:lstStyle/>
          <a:p>
            <a:pPr algn="ctr"/>
            <a:r>
              <a:rPr lang="en-US" sz="4400" dirty="0" smtClean="0"/>
              <a:t>State Plan </a:t>
            </a:r>
            <a:r>
              <a:rPr lang="en-US" sz="4400" dirty="0"/>
              <a:t>- </a:t>
            </a:r>
            <a:r>
              <a:rPr lang="en-US" sz="4400" dirty="0" smtClean="0"/>
              <a:t>500 </a:t>
            </a:r>
            <a:endParaRPr lang="en-US" sz="4400" dirty="0"/>
          </a:p>
        </p:txBody>
      </p:sp>
      <p:sp>
        <p:nvSpPr>
          <p:cNvPr id="40962" name="Text Placeholder 5"/>
          <p:cNvSpPr txBox="1">
            <a:spLocks/>
          </p:cNvSpPr>
          <p:nvPr/>
        </p:nvSpPr>
        <p:spPr bwMode="auto">
          <a:xfrm>
            <a:off x="494851" y="762000"/>
            <a:ext cx="8229600" cy="5334000"/>
          </a:xfrm>
          <a:prstGeom prst="rect">
            <a:avLst/>
          </a:prstGeom>
          <a:noFill/>
          <a:ln w="9525">
            <a:noFill/>
            <a:miter lim="800000"/>
            <a:headEnd/>
            <a:tailEnd/>
          </a:ln>
        </p:spPr>
        <p:txBody>
          <a:bodyPr/>
          <a:lstStyle/>
          <a:p>
            <a:pPr marL="342900" indent="-342900" algn="ctr">
              <a:spcBef>
                <a:spcPct val="20000"/>
              </a:spcBef>
            </a:pPr>
            <a:r>
              <a:rPr lang="en-US" sz="4400" b="1" dirty="0" smtClean="0">
                <a:solidFill>
                  <a:srgbClr val="FFFF00"/>
                </a:solidFill>
              </a:rPr>
              <a:t>No, but…</a:t>
            </a:r>
          </a:p>
          <a:p>
            <a:pPr marL="342900" indent="-342900" algn="ctr">
              <a:spcBef>
                <a:spcPct val="20000"/>
              </a:spcBef>
              <a:buFont typeface="Arial" charset="0"/>
              <a:buNone/>
            </a:pPr>
            <a:r>
              <a:rPr lang="en-US" sz="3200" dirty="0" smtClean="0"/>
              <a:t>Districts must be actively involved in the delivery of CTE programs, meaning that the districts must provide at least one CTE sequence of courses that includes at least one district-funded course. Additionally, districts must be able to prove that they are not supplanting or running the CTE program with only the Perkins money.</a:t>
            </a:r>
            <a:endParaRPr lang="en-US" sz="32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715381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Potpourri - 100</a:t>
            </a:r>
          </a:p>
        </p:txBody>
      </p:sp>
      <p:sp>
        <p:nvSpPr>
          <p:cNvPr id="47106"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Who is the current CDE Career and College Transition Division director?</a:t>
            </a:r>
            <a:endParaRPr lang="en-US" sz="4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Potpourri </a:t>
            </a:r>
            <a:r>
              <a:rPr lang="en-US" sz="4400" dirty="0"/>
              <a:t>- </a:t>
            </a:r>
            <a:r>
              <a:rPr lang="en-US" sz="4400" dirty="0" smtClean="0"/>
              <a:t>100 </a:t>
            </a:r>
            <a:endParaRPr lang="en-US" sz="4400" dirty="0"/>
          </a:p>
        </p:txBody>
      </p:sp>
      <p:sp>
        <p:nvSpPr>
          <p:cNvPr id="40962" name="Text Placeholder 5"/>
          <p:cNvSpPr txBox="1">
            <a:spLocks/>
          </p:cNvSpPr>
          <p:nvPr/>
        </p:nvSpPr>
        <p:spPr bwMode="auto">
          <a:xfrm>
            <a:off x="473336" y="1524000"/>
            <a:ext cx="8229600" cy="2057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800" dirty="0" smtClean="0"/>
              <a:t>Russ Weikle is the interim division director.</a:t>
            </a:r>
            <a:endParaRPr lang="en-US" sz="48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940131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Potpourri - 200</a:t>
            </a:r>
          </a:p>
        </p:txBody>
      </p:sp>
      <p:sp>
        <p:nvSpPr>
          <p:cNvPr id="48130"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a:t>What did the State Board of Education do at the January 17, 2013 meeting?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Potpourri </a:t>
            </a:r>
            <a:r>
              <a:rPr lang="en-US" sz="4400" dirty="0"/>
              <a:t>- </a:t>
            </a:r>
            <a:r>
              <a:rPr lang="en-US" sz="4400" dirty="0" smtClean="0"/>
              <a:t>200 </a:t>
            </a:r>
            <a:endParaRPr lang="en-US" sz="4400" dirty="0"/>
          </a:p>
        </p:txBody>
      </p:sp>
      <p:sp>
        <p:nvSpPr>
          <p:cNvPr id="40962" name="Text Placeholder 5"/>
          <p:cNvSpPr txBox="1">
            <a:spLocks/>
          </p:cNvSpPr>
          <p:nvPr/>
        </p:nvSpPr>
        <p:spPr bwMode="auto">
          <a:xfrm>
            <a:off x="473336" y="1981200"/>
            <a:ext cx="8229600" cy="3200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800" dirty="0" smtClean="0"/>
              <a:t>Approved the revised Career Technical Education Model Curriculum Standards.</a:t>
            </a:r>
            <a:endParaRPr lang="en-US" sz="48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2786109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Potpourri - 300</a:t>
            </a:r>
          </a:p>
        </p:txBody>
      </p:sp>
      <p:sp>
        <p:nvSpPr>
          <p:cNvPr id="49154"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pPr>
            <a:r>
              <a:rPr lang="en-US" sz="4800" dirty="0" smtClean="0"/>
              <a:t>What was added to the revised standards, that was </a:t>
            </a:r>
            <a:r>
              <a:rPr lang="en-US" sz="4800" dirty="0"/>
              <a:t>not explicitly</a:t>
            </a:r>
          </a:p>
          <a:p>
            <a:pPr marL="342900" indent="-342900" algn="ctr">
              <a:spcBef>
                <a:spcPct val="20000"/>
              </a:spcBef>
              <a:buFont typeface="Arial" charset="0"/>
              <a:buNone/>
            </a:pPr>
            <a:r>
              <a:rPr lang="en-US" sz="4800" dirty="0" smtClean="0"/>
              <a:t>Included in the prior version?</a:t>
            </a:r>
            <a:endParaRPr lang="en-US" sz="4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Potpourri </a:t>
            </a:r>
            <a:r>
              <a:rPr lang="en-US" sz="4400" dirty="0"/>
              <a:t>- </a:t>
            </a:r>
            <a:r>
              <a:rPr lang="en-US" sz="4400" dirty="0" smtClean="0"/>
              <a:t>300 </a:t>
            </a:r>
            <a:endParaRPr lang="en-US" sz="4400" dirty="0"/>
          </a:p>
        </p:txBody>
      </p:sp>
      <p:sp>
        <p:nvSpPr>
          <p:cNvPr id="40962" name="Text Placeholder 5"/>
          <p:cNvSpPr txBox="1">
            <a:spLocks/>
          </p:cNvSpPr>
          <p:nvPr/>
        </p:nvSpPr>
        <p:spPr bwMode="auto">
          <a:xfrm>
            <a:off x="473336" y="2057400"/>
            <a:ext cx="8229600" cy="2057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800" dirty="0" smtClean="0"/>
              <a:t>Standards for Career Ready Practice</a:t>
            </a:r>
            <a:endParaRPr lang="en-US" sz="48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411583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p:nvPr>
        </p:nvSpPr>
        <p:spPr/>
        <p:txBody>
          <a:bodyPr/>
          <a:lstStyle/>
          <a:p>
            <a:pPr eaLnBrk="1" hangingPunct="1"/>
            <a:r>
              <a:rPr lang="en-US" smtClean="0"/>
              <a:t>Equipment – 100</a:t>
            </a:r>
          </a:p>
        </p:txBody>
      </p:sp>
      <p:sp>
        <p:nvSpPr>
          <p:cNvPr id="11266" name="Rectangle 3"/>
          <p:cNvSpPr>
            <a:spLocks noGrp="1"/>
          </p:cNvSpPr>
          <p:nvPr>
            <p:ph type="body" idx="1"/>
          </p:nvPr>
        </p:nvSpPr>
        <p:spPr/>
        <p:txBody>
          <a:bodyPr/>
          <a:lstStyle/>
          <a:p>
            <a:pPr eaLnBrk="1" hangingPunct="1">
              <a:buFont typeface="Arial" charset="0"/>
              <a:buNone/>
            </a:pPr>
            <a:r>
              <a:rPr lang="en-US" sz="7200" b="1" smtClean="0">
                <a:solidFill>
                  <a:srgbClr val="FFFF66"/>
                </a:solidFill>
              </a:rPr>
              <a:t>Yes</a:t>
            </a:r>
          </a:p>
          <a:p>
            <a:pPr eaLnBrk="1" hangingPunct="1">
              <a:buFont typeface="Arial" charset="0"/>
              <a:buNone/>
            </a:pPr>
            <a:r>
              <a:rPr lang="en-US" sz="4000" smtClean="0"/>
              <a:t>The cost of “any modification, attachments, accessories, or auxiliary apparatus necessary to make the equipment usable” is an allocable expense.</a:t>
            </a:r>
            <a:endParaRPr lang="en-US" sz="4000" smtClean="0">
              <a:hlinkClick r:id="rId2" action="ppaction://hlinksldjump"/>
            </a:endParaRPr>
          </a:p>
        </p:txBody>
      </p:sp>
      <p:pic>
        <p:nvPicPr>
          <p:cNvPr id="11267" name="Picture 4"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Potpourri - 400</a:t>
            </a:r>
          </a:p>
        </p:txBody>
      </p:sp>
      <p:sp>
        <p:nvSpPr>
          <p:cNvPr id="50178"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What are the forms that need to be submitted annually to receive Perkins funding?</a:t>
            </a:r>
            <a:endParaRPr lang="en-US" sz="4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Potpourri </a:t>
            </a:r>
            <a:r>
              <a:rPr lang="en-US" sz="4400" dirty="0"/>
              <a:t>- </a:t>
            </a:r>
            <a:r>
              <a:rPr lang="en-US" sz="4400" dirty="0" smtClean="0"/>
              <a:t>400 </a:t>
            </a:r>
            <a:endParaRPr lang="en-US" sz="4400" dirty="0"/>
          </a:p>
        </p:txBody>
      </p:sp>
      <p:sp>
        <p:nvSpPr>
          <p:cNvPr id="40962" name="Text Placeholder 5"/>
          <p:cNvSpPr txBox="1">
            <a:spLocks/>
          </p:cNvSpPr>
          <p:nvPr/>
        </p:nvSpPr>
        <p:spPr bwMode="auto">
          <a:xfrm>
            <a:off x="487680" y="12954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000" dirty="0" smtClean="0"/>
              <a:t>Annual application</a:t>
            </a:r>
          </a:p>
          <a:p>
            <a:pPr marL="342900" indent="-342900" algn="ctr">
              <a:spcBef>
                <a:spcPct val="20000"/>
              </a:spcBef>
              <a:buFont typeface="Arial" charset="0"/>
              <a:buNone/>
            </a:pPr>
            <a:r>
              <a:rPr lang="en-US" sz="4000" dirty="0" smtClean="0"/>
              <a:t>Quarterly and final claims</a:t>
            </a:r>
          </a:p>
          <a:p>
            <a:pPr marL="342900" indent="-342900" algn="ctr">
              <a:spcBef>
                <a:spcPct val="20000"/>
              </a:spcBef>
              <a:buFont typeface="Arial" charset="0"/>
              <a:buNone/>
            </a:pPr>
            <a:r>
              <a:rPr lang="en-US" sz="4000" dirty="0" smtClean="0"/>
              <a:t>E1</a:t>
            </a:r>
          </a:p>
          <a:p>
            <a:pPr marL="342900" indent="-342900" algn="ctr">
              <a:spcBef>
                <a:spcPct val="20000"/>
              </a:spcBef>
              <a:buFont typeface="Arial" charset="0"/>
              <a:buNone/>
            </a:pPr>
            <a:r>
              <a:rPr lang="en-US" sz="4000" dirty="0" smtClean="0"/>
              <a:t>E2</a:t>
            </a:r>
          </a:p>
          <a:p>
            <a:pPr marL="342900" indent="-342900" algn="ctr">
              <a:spcBef>
                <a:spcPct val="20000"/>
              </a:spcBef>
              <a:buFont typeface="Arial" charset="0"/>
              <a:buNone/>
            </a:pPr>
            <a:r>
              <a:rPr lang="en-US" sz="4000" dirty="0" smtClean="0"/>
              <a:t>CDE 20 (132 funds only)</a:t>
            </a:r>
          </a:p>
          <a:p>
            <a:pPr marL="342900" indent="-342900" algn="ctr">
              <a:spcBef>
                <a:spcPct val="20000"/>
              </a:spcBef>
              <a:buFont typeface="Arial" charset="0"/>
              <a:buNone/>
            </a:pPr>
            <a:r>
              <a:rPr lang="en-US" sz="4000" dirty="0" smtClean="0"/>
              <a:t> CDE 21 (132 Funds only)</a:t>
            </a:r>
            <a:endParaRPr lang="en-US" sz="4000" dirty="0"/>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3369390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lstStyle>
            <a:lvl1pPr>
              <a:defRPr baseline="0"/>
            </a:lvl1pPr>
          </a:lstStyle>
          <a:p>
            <a:pPr algn="ctr" fontAlgn="auto">
              <a:spcAft>
                <a:spcPts val="0"/>
              </a:spcAft>
              <a:defRPr/>
            </a:pPr>
            <a:r>
              <a:rPr lang="en-US" sz="4400" dirty="0" smtClean="0">
                <a:latin typeface="+mj-lt"/>
                <a:ea typeface="+mj-ea"/>
                <a:cs typeface="+mj-cs"/>
              </a:rPr>
              <a:t>Potpourri - 500</a:t>
            </a:r>
          </a:p>
        </p:txBody>
      </p:sp>
      <p:sp>
        <p:nvSpPr>
          <p:cNvPr id="5120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endParaRPr lang="en-US" sz="4800" dirty="0"/>
          </a:p>
          <a:p>
            <a:pPr marL="342900" indent="-342900" algn="ctr">
              <a:spcBef>
                <a:spcPct val="20000"/>
              </a:spcBef>
              <a:buFont typeface="Arial" charset="0"/>
              <a:buNone/>
            </a:pPr>
            <a:r>
              <a:rPr lang="en-US" sz="4800" dirty="0" smtClean="0"/>
              <a:t>What information is collected on the E2 report, due March 15, 2013?</a:t>
            </a:r>
            <a:endParaRPr lang="en-US" sz="4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dirty="0" smtClean="0"/>
              <a:t>Potpourri </a:t>
            </a:r>
            <a:r>
              <a:rPr lang="en-US" sz="4400" dirty="0"/>
              <a:t>- </a:t>
            </a:r>
            <a:r>
              <a:rPr lang="en-US" sz="4400" dirty="0" smtClean="0"/>
              <a:t>500 </a:t>
            </a:r>
            <a:endParaRPr lang="en-US" sz="4400" dirty="0"/>
          </a:p>
        </p:txBody>
      </p:sp>
      <p:sp>
        <p:nvSpPr>
          <p:cNvPr id="40962" name="Text Placeholder 5"/>
          <p:cNvSpPr txBox="1">
            <a:spLocks/>
          </p:cNvSpPr>
          <p:nvPr/>
        </p:nvSpPr>
        <p:spPr bwMode="auto">
          <a:xfrm>
            <a:off x="473336" y="1197769"/>
            <a:ext cx="8229600" cy="5105400"/>
          </a:xfrm>
          <a:prstGeom prst="rect">
            <a:avLst/>
          </a:prstGeom>
          <a:noFill/>
          <a:ln w="9525">
            <a:noFill/>
            <a:miter lim="800000"/>
            <a:headEnd/>
            <a:tailEnd/>
          </a:ln>
        </p:spPr>
        <p:txBody>
          <a:bodyPr/>
          <a:lstStyle/>
          <a:p>
            <a:pPr algn="ctr"/>
            <a:r>
              <a:rPr lang="en-US" sz="3200" dirty="0"/>
              <a:t> </a:t>
            </a:r>
            <a:endParaRPr lang="en-US" sz="3200" dirty="0" smtClean="0"/>
          </a:p>
          <a:p>
            <a:pPr algn="ctr"/>
            <a:r>
              <a:rPr lang="en-US" sz="3200" dirty="0" smtClean="0"/>
              <a:t>Agencies </a:t>
            </a:r>
            <a:r>
              <a:rPr lang="en-US" sz="3200" dirty="0"/>
              <a:t>survey the students six months after graduation to collect post-graduation placement information and report these findings on the CDE 101 E-2 Data System.</a:t>
            </a:r>
          </a:p>
        </p:txBody>
      </p:sp>
      <p:pic>
        <p:nvPicPr>
          <p:cNvPr id="40963"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extLst>
      <p:ext uri="{BB962C8B-B14F-4D97-AF65-F5344CB8AC3E}">
        <p14:creationId xmlns:p14="http://schemas.microsoft.com/office/powerpoint/2010/main" val="3801551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Jeopardy </a:t>
            </a:r>
            <a:endParaRPr lang="en-US" dirty="0"/>
          </a:p>
        </p:txBody>
      </p:sp>
      <p:sp>
        <p:nvSpPr>
          <p:cNvPr id="3" name="Content Placeholder 2"/>
          <p:cNvSpPr>
            <a:spLocks noGrp="1"/>
          </p:cNvSpPr>
          <p:nvPr>
            <p:ph idx="1"/>
          </p:nvPr>
        </p:nvSpPr>
        <p:spPr/>
        <p:txBody>
          <a:bodyPr/>
          <a:lstStyle/>
          <a:p>
            <a:pPr marL="0" indent="0">
              <a:buNone/>
            </a:pPr>
            <a:r>
              <a:rPr lang="en-US" dirty="0" smtClean="0"/>
              <a:t>Who is your Perkins consultant?</a:t>
            </a:r>
            <a:endParaRPr lang="en-US" dirty="0"/>
          </a:p>
        </p:txBody>
      </p:sp>
    </p:spTree>
    <p:extLst>
      <p:ext uri="{BB962C8B-B14F-4D97-AF65-F5344CB8AC3E}">
        <p14:creationId xmlns:p14="http://schemas.microsoft.com/office/powerpoint/2010/main" val="23972936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01"/>
            <a:ext cx="8229600" cy="1143000"/>
          </a:xfrm>
        </p:spPr>
        <p:txBody>
          <a:bodyPr/>
          <a:lstStyle/>
          <a:p>
            <a:r>
              <a:rPr lang="en-US" dirty="0" smtClean="0"/>
              <a:t>Final Jeopardy</a:t>
            </a:r>
            <a:endParaRPr lang="en-US" dirty="0"/>
          </a:p>
        </p:txBody>
      </p:sp>
      <p:sp>
        <p:nvSpPr>
          <p:cNvPr id="3" name="Content Placeholder 2"/>
          <p:cNvSpPr>
            <a:spLocks noGrp="1"/>
          </p:cNvSpPr>
          <p:nvPr>
            <p:ph idx="1"/>
          </p:nvPr>
        </p:nvSpPr>
        <p:spPr>
          <a:xfrm>
            <a:off x="533400" y="1219200"/>
            <a:ext cx="8915400" cy="4572000"/>
          </a:xfrm>
        </p:spPr>
        <p:txBody>
          <a:bodyPr/>
          <a:lstStyle/>
          <a:p>
            <a:pPr marL="0" indent="0" algn="l">
              <a:buNone/>
            </a:pPr>
            <a:r>
              <a:rPr lang="en-US" sz="4000" dirty="0" smtClean="0"/>
              <a:t>Regions 1 &amp; 11: Sherry Davis</a:t>
            </a:r>
          </a:p>
          <a:p>
            <a:pPr marL="0" indent="0" algn="l">
              <a:buNone/>
            </a:pPr>
            <a:r>
              <a:rPr lang="en-US" sz="4000" dirty="0" smtClean="0"/>
              <a:t>Regions 3, 8, &amp; 10: Mary Gallet</a:t>
            </a:r>
          </a:p>
          <a:p>
            <a:pPr marL="0" indent="0" algn="l">
              <a:buNone/>
            </a:pPr>
            <a:r>
              <a:rPr lang="en-US" sz="4000" dirty="0" smtClean="0"/>
              <a:t>Regions 4 &amp; 6: Neil Kelly</a:t>
            </a:r>
          </a:p>
          <a:p>
            <a:pPr marL="0" indent="0" algn="l">
              <a:buNone/>
            </a:pPr>
            <a:r>
              <a:rPr lang="en-US" sz="4000" dirty="0" smtClean="0"/>
              <a:t>Regions 5 &amp; 7: Matthew Parsons</a:t>
            </a:r>
          </a:p>
          <a:p>
            <a:pPr marL="0" indent="0" algn="l">
              <a:buNone/>
            </a:pPr>
            <a:r>
              <a:rPr lang="en-US" sz="4000" dirty="0" smtClean="0"/>
              <a:t>Regions 2 &amp; 9: Carolyn Zachry</a:t>
            </a:r>
          </a:p>
          <a:p>
            <a:pPr marL="0" indent="0" algn="l">
              <a:buNone/>
            </a:pPr>
            <a:r>
              <a:rPr lang="en-US" sz="4000" dirty="0" smtClean="0"/>
              <a:t>State Special Schools &amp; Dept. of Corrections: Hussam Zarea</a:t>
            </a:r>
            <a:endParaRPr lang="en-US" sz="4000" dirty="0"/>
          </a:p>
        </p:txBody>
      </p:sp>
    </p:spTree>
    <p:extLst>
      <p:ext uri="{BB962C8B-B14F-4D97-AF65-F5344CB8AC3E}">
        <p14:creationId xmlns:p14="http://schemas.microsoft.com/office/powerpoint/2010/main" val="18992340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71600" y="4724400"/>
            <a:ext cx="6400800" cy="1371600"/>
          </a:xfrm>
        </p:spPr>
        <p:txBody>
          <a:bodyPr/>
          <a:lstStyle/>
          <a:p>
            <a:r>
              <a:rPr lang="en-US" dirty="0" smtClean="0"/>
              <a:t>Thank you for playing, Perkins Jeopardy!</a:t>
            </a:r>
            <a:endParaRPr lang="en-US" dirty="0"/>
          </a:p>
        </p:txBody>
      </p:sp>
    </p:spTree>
    <p:extLst>
      <p:ext uri="{BB962C8B-B14F-4D97-AF65-F5344CB8AC3E}">
        <p14:creationId xmlns:p14="http://schemas.microsoft.com/office/powerpoint/2010/main" val="3199847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- 200</a:t>
            </a:r>
          </a:p>
        </p:txBody>
      </p:sp>
      <p:sp>
        <p:nvSpPr>
          <p:cNvPr id="12290"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b="1">
                <a:solidFill>
                  <a:srgbClr val="000000"/>
                </a:solidFill>
              </a:rPr>
              <a:t>	</a:t>
            </a:r>
            <a:r>
              <a:rPr lang="en-US" sz="4000"/>
              <a:t>The Automotive program is in need of a new wheel balancer. The cost of the balancer is $6,429. </a:t>
            </a:r>
          </a:p>
          <a:p>
            <a:pPr marL="342900" indent="-342900" algn="ctr">
              <a:spcBef>
                <a:spcPct val="20000"/>
              </a:spcBef>
              <a:buFont typeface="Arial" charset="0"/>
              <a:buNone/>
            </a:pPr>
            <a:endParaRPr lang="en-US"/>
          </a:p>
          <a:p>
            <a:pPr marL="342900" indent="-342900" algn="ctr">
              <a:spcBef>
                <a:spcPct val="20000"/>
              </a:spcBef>
              <a:buFont typeface="Arial" charset="0"/>
              <a:buNone/>
            </a:pPr>
            <a:r>
              <a:rPr lang="en-US" sz="4000"/>
              <a:t>What needs to occur before this purchase can be made?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- 200</a:t>
            </a:r>
          </a:p>
        </p:txBody>
      </p:sp>
      <p:sp>
        <p:nvSpPr>
          <p:cNvPr id="13314" name="Text Placeholder 5">
            <a:hlinkClick r:id="rId2" action="ppaction://hlinksldjump"/>
          </p:cNvPr>
          <p:cNvSpPr txBox="1">
            <a:spLocks/>
          </p:cNvSpPr>
          <p:nvPr/>
        </p:nvSpPr>
        <p:spPr bwMode="auto">
          <a:xfrm>
            <a:off x="457200" y="2209800"/>
            <a:ext cx="8229600" cy="4419600"/>
          </a:xfrm>
          <a:prstGeom prst="rect">
            <a:avLst/>
          </a:prstGeom>
          <a:noFill/>
          <a:ln w="9525">
            <a:noFill/>
            <a:miter lim="800000"/>
            <a:headEnd/>
            <a:tailEnd/>
          </a:ln>
        </p:spPr>
        <p:txBody>
          <a:bodyPr/>
          <a:lstStyle/>
          <a:p>
            <a:pPr marL="342900" indent="-342900" algn="ctr">
              <a:spcBef>
                <a:spcPct val="20000"/>
              </a:spcBef>
              <a:buFont typeface="Arial" charset="0"/>
              <a:buNone/>
            </a:pPr>
            <a:r>
              <a:rPr lang="en-US" sz="4000"/>
              <a:t>Since the cost of the wheel balancer is over $5,000 the LEA must complete a capital outlay request and receive approval from CDE prior to the purchase of this item.</a:t>
            </a:r>
          </a:p>
        </p:txBody>
      </p:sp>
      <p:pic>
        <p:nvPicPr>
          <p:cNvPr id="13315" name="Picture 5"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- 300</a:t>
            </a:r>
          </a:p>
        </p:txBody>
      </p:sp>
      <p:sp>
        <p:nvSpPr>
          <p:cNvPr id="14338"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4000"/>
              <a:t>A piece of equipment in the construction program is in need of repair. The equipment was not purchased with Perkins funds. </a:t>
            </a:r>
          </a:p>
          <a:p>
            <a:pPr marL="342900" indent="-342900" algn="ctr">
              <a:spcBef>
                <a:spcPct val="20000"/>
              </a:spcBef>
              <a:buFont typeface="Arial" charset="0"/>
              <a:buNone/>
            </a:pPr>
            <a:endParaRPr lang="en-US"/>
          </a:p>
          <a:p>
            <a:pPr marL="342900" indent="-342900" algn="ctr">
              <a:spcBef>
                <a:spcPct val="20000"/>
              </a:spcBef>
              <a:buFont typeface="Arial" charset="0"/>
              <a:buNone/>
            </a:pPr>
            <a:r>
              <a:rPr lang="en-US" sz="4000"/>
              <a:t>Can Perkins funds be used to repair this item?</a:t>
            </a:r>
            <a:r>
              <a:rPr lang="en-US" sz="48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US" sz="4400"/>
              <a:t>Equipment - 300</a:t>
            </a:r>
          </a:p>
        </p:txBody>
      </p:sp>
      <p:sp>
        <p:nvSpPr>
          <p:cNvPr id="15362" name="Text Placeholder 5"/>
          <p:cNvSpPr txBox="1">
            <a:spLocks/>
          </p:cNvSpPr>
          <p:nvPr/>
        </p:nvSpPr>
        <p:spPr bwMode="auto">
          <a:xfrm>
            <a:off x="457200" y="1524000"/>
            <a:ext cx="8229600" cy="5105400"/>
          </a:xfrm>
          <a:prstGeom prst="rect">
            <a:avLst/>
          </a:prstGeom>
          <a:noFill/>
          <a:ln w="9525">
            <a:noFill/>
            <a:miter lim="800000"/>
            <a:headEnd/>
            <a:tailEnd/>
          </a:ln>
        </p:spPr>
        <p:txBody>
          <a:bodyPr/>
          <a:lstStyle/>
          <a:p>
            <a:pPr marL="342900" indent="-342900" algn="ctr">
              <a:spcBef>
                <a:spcPct val="20000"/>
              </a:spcBef>
              <a:buFont typeface="Arial" charset="0"/>
              <a:buNone/>
            </a:pPr>
            <a:r>
              <a:rPr lang="en-US" sz="7200" b="1" dirty="0">
                <a:solidFill>
                  <a:srgbClr val="FFFF66"/>
                </a:solidFill>
              </a:rPr>
              <a:t>Yes</a:t>
            </a:r>
          </a:p>
          <a:p>
            <a:pPr marL="342900" indent="-342900" algn="ctr">
              <a:spcBef>
                <a:spcPct val="20000"/>
              </a:spcBef>
              <a:buFont typeface="Arial" charset="0"/>
              <a:buNone/>
            </a:pPr>
            <a:r>
              <a:rPr lang="en-US" sz="4000" dirty="0"/>
              <a:t>Even though the equipment was not purchased with Perkins funds, the funds can be used to repair the equipment if the cost of repair is less than the cost of replacement.</a:t>
            </a:r>
          </a:p>
        </p:txBody>
      </p:sp>
      <p:pic>
        <p:nvPicPr>
          <p:cNvPr id="15363" name="Picture 7" descr="Jeopardy">
            <a:hlinkClick r:id="rId2" action="ppaction://hlinksldjump"/>
          </p:cNvPr>
          <p:cNvPicPr>
            <a:picLocks noChangeAspect="1" noChangeArrowheads="1"/>
          </p:cNvPicPr>
          <p:nvPr/>
        </p:nvPicPr>
        <p:blipFill>
          <a:blip r:embed="rId3"/>
          <a:srcRect/>
          <a:stretch>
            <a:fillRect/>
          </a:stretch>
        </p:blipFill>
        <p:spPr bwMode="auto">
          <a:xfrm>
            <a:off x="7696200" y="5867400"/>
            <a:ext cx="130968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Jeopardy">
      <a:dk1>
        <a:srgbClr val="FFFFFF"/>
      </a:dk1>
      <a:lt1>
        <a:srgbClr val="FFFFFF"/>
      </a:lt1>
      <a:dk2>
        <a:srgbClr val="0070C0"/>
      </a:dk2>
      <a:lt2>
        <a:srgbClr val="95B3D7"/>
      </a:lt2>
      <a:accent1>
        <a:srgbClr val="4F81BD"/>
      </a:accent1>
      <a:accent2>
        <a:srgbClr val="00B0F0"/>
      </a:accent2>
      <a:accent3>
        <a:srgbClr val="0070C0"/>
      </a:accent3>
      <a:accent4>
        <a:srgbClr val="4F81BD"/>
      </a:accent4>
      <a:accent5>
        <a:srgbClr val="4BACC6"/>
      </a:accent5>
      <a:accent6>
        <a:srgbClr val="1F497D"/>
      </a:accent6>
      <a:hlink>
        <a:srgbClr val="FFFF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TotalTime>
  <Words>1358</Words>
  <Application>Microsoft Office PowerPoint</Application>
  <PresentationFormat>On-screen Show (4:3)</PresentationFormat>
  <Paragraphs>194</Paragraphs>
  <Slides>56</Slides>
  <Notes>0</Notes>
  <HiddenSlides>0</HiddenSlides>
  <MMClips>1</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Hosted by:</vt:lpstr>
      <vt:lpstr>PowerPoint Presentation</vt:lpstr>
      <vt:lpstr>PowerPoint Presentation</vt:lpstr>
      <vt:lpstr>Equipment –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Jeopardy </vt:lpstr>
      <vt:lpstr>Final Jeopardy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Russell Weikle</dc:creator>
  <cp:lastModifiedBy>Carla Cherry</cp:lastModifiedBy>
  <cp:revision>32</cp:revision>
  <dcterms:created xsi:type="dcterms:W3CDTF">2012-11-08T04:52:57Z</dcterms:created>
  <dcterms:modified xsi:type="dcterms:W3CDTF">2013-03-08T16:54:34Z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TC300095759990</vt:lpwstr>
  </property>
</Properties>
</file>